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8" r:id="rId3"/>
    <p:sldId id="257" r:id="rId4"/>
    <p:sldId id="259" r:id="rId5"/>
    <p:sldId id="267" r:id="rId6"/>
    <p:sldId id="268" r:id="rId7"/>
    <p:sldId id="307" r:id="rId8"/>
    <p:sldId id="328" r:id="rId9"/>
    <p:sldId id="333" r:id="rId10"/>
    <p:sldId id="332" r:id="rId11"/>
    <p:sldId id="266" r:id="rId12"/>
    <p:sldId id="304" r:id="rId13"/>
    <p:sldId id="303" r:id="rId14"/>
    <p:sldId id="260" r:id="rId15"/>
    <p:sldId id="306" r:id="rId16"/>
    <p:sldId id="327" r:id="rId17"/>
    <p:sldId id="331" r:id="rId18"/>
    <p:sldId id="302" r:id="rId19"/>
    <p:sldId id="269" r:id="rId20"/>
    <p:sldId id="322" r:id="rId21"/>
    <p:sldId id="261" r:id="rId22"/>
    <p:sldId id="262" r:id="rId23"/>
    <p:sldId id="326" r:id="rId24"/>
    <p:sldId id="263" r:id="rId25"/>
    <p:sldId id="305" r:id="rId26"/>
    <p:sldId id="274" r:id="rId27"/>
    <p:sldId id="323" r:id="rId28"/>
    <p:sldId id="324" r:id="rId29"/>
    <p:sldId id="325" r:id="rId30"/>
    <p:sldId id="329" r:id="rId31"/>
    <p:sldId id="319" r:id="rId32"/>
    <p:sldId id="321" r:id="rId33"/>
    <p:sldId id="320" r:id="rId34"/>
    <p:sldId id="334" r:id="rId35"/>
    <p:sldId id="330"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94660"/>
  </p:normalViewPr>
  <p:slideViewPr>
    <p:cSldViewPr snapToGrid="0">
      <p:cViewPr varScale="1">
        <p:scale>
          <a:sx n="104" d="100"/>
          <a:sy n="104" d="100"/>
        </p:scale>
        <p:origin x="312"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03B6E4-D81B-40CB-A014-6EF583A5FD0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FC206F9-0E1B-4D7D-8D87-E560BC1A701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8718EC0-96CA-4AC5-A553-6050016D2905}" type="datetimeFigureOut">
              <a:rPr lang="en-US" smtClean="0"/>
              <a:t>3/12/2018</a:t>
            </a:fld>
            <a:endParaRPr lang="en-US"/>
          </a:p>
        </p:txBody>
      </p:sp>
      <p:sp>
        <p:nvSpPr>
          <p:cNvPr id="4" name="Footer Placeholder 3">
            <a:extLst>
              <a:ext uri="{FF2B5EF4-FFF2-40B4-BE49-F238E27FC236}">
                <a16:creationId xmlns:a16="http://schemas.microsoft.com/office/drawing/2014/main" id="{89FD40F2-D8E6-465A-BE09-4B46BD8BAF1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0A0388-2589-488B-9A9D-FAD3C6CC2F7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8795674-599E-4AAE-A6F3-D6B46E93FCC6}" type="slidenum">
              <a:rPr lang="en-US" smtClean="0"/>
              <a:t>‹#›</a:t>
            </a:fld>
            <a:endParaRPr lang="en-US"/>
          </a:p>
        </p:txBody>
      </p:sp>
    </p:spTree>
    <p:extLst>
      <p:ext uri="{BB962C8B-B14F-4D97-AF65-F5344CB8AC3E}">
        <p14:creationId xmlns:p14="http://schemas.microsoft.com/office/powerpoint/2010/main" val="1828243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CDB30A-A725-4F40-9D56-DBC10873D338}" type="datetimeFigureOut">
              <a:rPr lang="en-US" smtClean="0"/>
              <a:t>3/12/2018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A3E84DA-4B8F-4FA0-AD59-89789F7B0033}" type="slidenum">
              <a:rPr lang="en-US" smtClean="0"/>
              <a:t>‹#›</a:t>
            </a:fld>
            <a:endParaRPr lang="en-US"/>
          </a:p>
        </p:txBody>
      </p:sp>
    </p:spTree>
    <p:extLst>
      <p:ext uri="{BB962C8B-B14F-4D97-AF65-F5344CB8AC3E}">
        <p14:creationId xmlns:p14="http://schemas.microsoft.com/office/powerpoint/2010/main" val="1383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2004, Operation Storefront, Advertising Indoors/Outdoors, 3ft</a:t>
            </a:r>
            <a:br>
              <a:rPr lang="en-US" dirty="0"/>
            </a:br>
            <a:endParaRPr lang="en-US" dirty="0"/>
          </a:p>
          <a:p>
            <a:r>
              <a:rPr lang="en-US" dirty="0"/>
              <a:t>2004 report: “Nationally, tobacco surveillance research has noted that retail stores in the south and in rural areas have a tendency to have lower prices and a greater amount of advertising and marketing” – 2004 after the master settlement agreement:  trends in the American tobacco retail environment 1999-2002.</a:t>
            </a:r>
            <a:br>
              <a:rPr lang="en-US" dirty="0"/>
            </a:br>
            <a:br>
              <a:rPr lang="en-US" dirty="0"/>
            </a:br>
            <a:r>
              <a:rPr lang="en-US" dirty="0"/>
              <a:t>In 1998 the MSA restricted many of the main tobacco companies marketing avenues, but the MSA left the retail setting largely untouched. In fact, the retail environment has been the highest spending category for tobacco industry marketing. </a:t>
            </a:r>
            <a:br>
              <a:rPr lang="en-US" dirty="0"/>
            </a:br>
            <a:br>
              <a:rPr lang="en-US" dirty="0"/>
            </a:br>
            <a:r>
              <a:rPr lang="en-US" dirty="0"/>
              <a:t>In 1998, I was right at the age of initiation. The 7 years after the MSA (1998-2005), marked a sharp increase in tobacco industry marketing in the retail environment. By 2005 (HS graduation), the tobacco industry spent nearly 90% of it’s marketing budget in the retail environment with the greatest spending increase in price discounting. </a:t>
            </a:r>
            <a:br>
              <a:rPr lang="en-US" dirty="0"/>
            </a:br>
            <a:br>
              <a:rPr lang="en-US" dirty="0"/>
            </a:br>
            <a:r>
              <a:rPr lang="en-US" dirty="0"/>
              <a:t>Then in 2009, the Family Smoking Prevention and Tobacco Control Act passed, and this allowed state &amp; local govt to complement their existing policies with tobacco control legislation restricting time, place, and manner (but not the content) of cigarette advertising and promotion. </a:t>
            </a:r>
          </a:p>
        </p:txBody>
      </p:sp>
      <p:sp>
        <p:nvSpPr>
          <p:cNvPr id="4" name="Slide Number Placeholder 3"/>
          <p:cNvSpPr>
            <a:spLocks noGrp="1"/>
          </p:cNvSpPr>
          <p:nvPr>
            <p:ph type="sldNum" sz="quarter" idx="10"/>
          </p:nvPr>
        </p:nvSpPr>
        <p:spPr/>
        <p:txBody>
          <a:bodyPr/>
          <a:lstStyle/>
          <a:p>
            <a:fld id="{AA3E84DA-4B8F-4FA0-AD59-89789F7B0033}" type="slidenum">
              <a:rPr lang="en-US" smtClean="0"/>
              <a:t>4</a:t>
            </a:fld>
            <a:endParaRPr lang="en-US"/>
          </a:p>
        </p:txBody>
      </p:sp>
    </p:spTree>
    <p:extLst>
      <p:ext uri="{BB962C8B-B14F-4D97-AF65-F5344CB8AC3E}">
        <p14:creationId xmlns:p14="http://schemas.microsoft.com/office/powerpoint/2010/main" val="111094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E84DA-4B8F-4FA0-AD59-89789F7B0033}" type="slidenum">
              <a:rPr lang="en-US" smtClean="0"/>
              <a:t>34</a:t>
            </a:fld>
            <a:endParaRPr lang="en-US"/>
          </a:p>
        </p:txBody>
      </p:sp>
    </p:spTree>
    <p:extLst>
      <p:ext uri="{BB962C8B-B14F-4D97-AF65-F5344CB8AC3E}">
        <p14:creationId xmlns:p14="http://schemas.microsoft.com/office/powerpoint/2010/main" val="1724777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DD04-A4DC-4E87-83F8-71F882D92D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3408B-0CF2-4C6F-B59F-A41D19DFE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122506-346C-4E69-BA11-642A0CE93D06}"/>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79346652-7583-40FE-81B4-F9C1EFA9A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F2A7C-ED20-41A6-9026-1AC6AB5BE2A1}"/>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279773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1809-85CA-4D50-88AB-3F056F694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5E8E4-6A14-4EFE-9CB2-5336DDD661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9004-4CFF-4DA0-81F4-F6B5E51754C3}"/>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0B35BBB2-92FB-41B0-A119-8278EF378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D900A-90BD-4F5B-BAED-455BAD0B3668}"/>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308811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C9E3E-DE52-4C50-BBB8-384D7E0E6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FF2D6-0C74-49FF-ADEC-E8BD5CC66B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B5C34-FB4A-4EB1-B132-695286F98406}"/>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8C960DCA-6617-491A-88B9-8F393F9AE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33FF1-858C-46A9-B260-52A1A4F83C0C}"/>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3671444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8BA0-3A42-43F7-A87F-9BDBBCC7C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CDA79-6E41-48B1-8D7F-BE19ACAB96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1F743-BEAB-4212-B0CF-50F053F2B457}"/>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7ECAD0B5-59B2-459F-B869-998628B65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2AE95-C179-408E-A941-F423E3E8D94C}"/>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389388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8CBF-08D0-4CE3-86B7-18D9E33E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DBBEB9-B2F2-4170-AE0D-F38828D781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ED4325-98E4-49C0-BC11-9537CBD4ED1E}"/>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E8470318-A6CF-4EBD-8A3A-9CEFBAA7A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7E056-4BC8-4497-B33D-693FBAAB0F6C}"/>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276481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9C75-9950-450A-9971-3DA8523E2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BE9FF1-9978-4047-A819-162C2962954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46A4D-122C-4CD2-9657-875FE316CC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A1B385-690C-4819-BBB3-EA0561DF0843}"/>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6" name="Footer Placeholder 5">
            <a:extLst>
              <a:ext uri="{FF2B5EF4-FFF2-40B4-BE49-F238E27FC236}">
                <a16:creationId xmlns:a16="http://schemas.microsoft.com/office/drawing/2014/main" id="{55A9EC1E-54D3-47A7-8653-246CE93A6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D8FB7-7EB3-4A4E-989D-F49B0092D1D2}"/>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119832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E838-A5FC-4567-8759-FC9F5AA09A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932765-AAB8-4472-8AD2-E81F1C4A4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23D475-F572-46A6-B518-4BAE26F08A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4B6AE-AD73-44FF-9D2C-0A686B6976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3241BC-EACC-4C38-AD49-11BF5A8E62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E257C1-A9DA-4CFD-8A08-FE90ED748815}"/>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8" name="Footer Placeholder 7">
            <a:extLst>
              <a:ext uri="{FF2B5EF4-FFF2-40B4-BE49-F238E27FC236}">
                <a16:creationId xmlns:a16="http://schemas.microsoft.com/office/drawing/2014/main" id="{F971FAF9-3F6B-4164-814A-27E7F4FFEA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D2C4A-52C7-4E05-A351-6A519794FBF3}"/>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316322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36DB-1571-45DB-8873-276BABC11B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9147F-1ADC-4B7E-A696-1272DE2661FE}"/>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4" name="Footer Placeholder 3">
            <a:extLst>
              <a:ext uri="{FF2B5EF4-FFF2-40B4-BE49-F238E27FC236}">
                <a16:creationId xmlns:a16="http://schemas.microsoft.com/office/drawing/2014/main" id="{0232FA3B-8A43-4B3A-AEF0-DFECB6429E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72F41-37C9-437C-BFC7-3CA75F28BF8B}"/>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244558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D3ECD-A0E6-48B7-88EE-34B533915499}"/>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3" name="Footer Placeholder 2">
            <a:extLst>
              <a:ext uri="{FF2B5EF4-FFF2-40B4-BE49-F238E27FC236}">
                <a16:creationId xmlns:a16="http://schemas.microsoft.com/office/drawing/2014/main" id="{C759AD4D-784F-47E1-BE49-FCAD1F4FC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998077-7C63-4B13-9707-01B97857A115}"/>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287836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A42B-9D0C-405A-84BE-7653EA75B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83572-8315-4E45-B330-FD67A5DF1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F091F5-EF75-438A-B852-9E583F4C5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C0414F-9A43-44B7-8647-181BC689692D}"/>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6" name="Footer Placeholder 5">
            <a:extLst>
              <a:ext uri="{FF2B5EF4-FFF2-40B4-BE49-F238E27FC236}">
                <a16:creationId xmlns:a16="http://schemas.microsoft.com/office/drawing/2014/main" id="{EAC4FA51-9B94-46C1-8B14-CCD823A4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A90A5-C072-42DC-97AB-0256A8B142B3}"/>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350221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D715-DCA5-4555-A14C-C4B277656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4E499-8886-4EF7-96C6-BE1C4CA7DB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4092A7-5E22-4D9B-AB6A-DC16E5223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77506B-E976-40EC-8D50-665C1604A760}"/>
              </a:ext>
            </a:extLst>
          </p:cNvPr>
          <p:cNvSpPr>
            <a:spLocks noGrp="1"/>
          </p:cNvSpPr>
          <p:nvPr>
            <p:ph type="dt" sz="half" idx="10"/>
          </p:nvPr>
        </p:nvSpPr>
        <p:spPr/>
        <p:txBody>
          <a:bodyPr/>
          <a:lstStyle/>
          <a:p>
            <a:fld id="{BD99C1E5-AD05-4762-A1DB-4427FB164E94}" type="datetimeFigureOut">
              <a:rPr lang="en-US" smtClean="0"/>
              <a:t>3/12/2018</a:t>
            </a:fld>
            <a:endParaRPr lang="en-US"/>
          </a:p>
        </p:txBody>
      </p:sp>
      <p:sp>
        <p:nvSpPr>
          <p:cNvPr id="6" name="Footer Placeholder 5">
            <a:extLst>
              <a:ext uri="{FF2B5EF4-FFF2-40B4-BE49-F238E27FC236}">
                <a16:creationId xmlns:a16="http://schemas.microsoft.com/office/drawing/2014/main" id="{BFD72561-0BAF-467F-85D0-216576484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5D62A-BE9B-4C06-9182-186648CCCB94}"/>
              </a:ext>
            </a:extLst>
          </p:cNvPr>
          <p:cNvSpPr>
            <a:spLocks noGrp="1"/>
          </p:cNvSpPr>
          <p:nvPr>
            <p:ph type="sldNum" sz="quarter" idx="12"/>
          </p:nvPr>
        </p:nvSpPr>
        <p:spPr/>
        <p:txBody>
          <a:bodyPr/>
          <a:lstStyle/>
          <a:p>
            <a:fld id="{FFE9C0C1-1C5D-434A-B396-F9181479664F}" type="slidenum">
              <a:rPr lang="en-US" smtClean="0"/>
              <a:t>‹#›</a:t>
            </a:fld>
            <a:endParaRPr lang="en-US"/>
          </a:p>
        </p:txBody>
      </p:sp>
    </p:spTree>
    <p:extLst>
      <p:ext uri="{BB962C8B-B14F-4D97-AF65-F5344CB8AC3E}">
        <p14:creationId xmlns:p14="http://schemas.microsoft.com/office/powerpoint/2010/main" val="408788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FFE62-ECCC-4D92-A46C-1F4F3BDAB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199535-AAFF-44E8-BA25-4BDBF4F99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08749-1B91-4442-823F-1EA26E478F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9C1E5-AD05-4762-A1DB-4427FB164E94}" type="datetimeFigureOut">
              <a:rPr lang="en-US" smtClean="0"/>
              <a:t>3/12/2018</a:t>
            </a:fld>
            <a:endParaRPr lang="en-US"/>
          </a:p>
        </p:txBody>
      </p:sp>
      <p:sp>
        <p:nvSpPr>
          <p:cNvPr id="5" name="Footer Placeholder 4">
            <a:extLst>
              <a:ext uri="{FF2B5EF4-FFF2-40B4-BE49-F238E27FC236}">
                <a16:creationId xmlns:a16="http://schemas.microsoft.com/office/drawing/2014/main" id="{BE548630-76F3-444F-B217-DBB1D59CD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43C94-3124-428A-91DF-F1FD94AD5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9C0C1-1C5D-434A-B396-F9181479664F}" type="slidenum">
              <a:rPr lang="en-US" smtClean="0"/>
              <a:t>‹#›</a:t>
            </a:fld>
            <a:endParaRPr lang="en-US"/>
          </a:p>
        </p:txBody>
      </p:sp>
    </p:spTree>
    <p:extLst>
      <p:ext uri="{BB962C8B-B14F-4D97-AF65-F5344CB8AC3E}">
        <p14:creationId xmlns:p14="http://schemas.microsoft.com/office/powerpoint/2010/main" val="72769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D4F9F5-1644-4022-B204-C4DA07D0E345}"/>
              </a:ext>
            </a:extLst>
          </p:cNvPr>
          <p:cNvSpPr>
            <a:spLocks noGrp="1"/>
          </p:cNvSpPr>
          <p:nvPr>
            <p:ph type="ctrTitle"/>
          </p:nvPr>
        </p:nvSpPr>
        <p:spPr>
          <a:xfrm>
            <a:off x="4137101" y="965199"/>
            <a:ext cx="7315197" cy="4927601"/>
          </a:xfrm>
        </p:spPr>
        <p:txBody>
          <a:bodyPr anchor="ctr">
            <a:normAutofit/>
          </a:bodyPr>
          <a:lstStyle/>
          <a:p>
            <a:pPr algn="l"/>
            <a:r>
              <a:rPr lang="en-US" sz="5400" dirty="0">
                <a:solidFill>
                  <a:schemeClr val="tx1">
                    <a:lumMod val="85000"/>
                    <a:lumOff val="15000"/>
                  </a:schemeClr>
                </a:solidFill>
              </a:rPr>
              <a:t>Youth Engagement in Tobacco Control and Point of Sale</a:t>
            </a:r>
          </a:p>
        </p:txBody>
      </p:sp>
    </p:spTree>
    <p:extLst>
      <p:ext uri="{BB962C8B-B14F-4D97-AF65-F5344CB8AC3E}">
        <p14:creationId xmlns:p14="http://schemas.microsoft.com/office/powerpoint/2010/main" val="251581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10</a:t>
            </a:fld>
            <a:endParaRPr lang="en-US" sz="1800" dirty="0"/>
          </a:p>
        </p:txBody>
      </p:sp>
      <p:sp>
        <p:nvSpPr>
          <p:cNvPr id="5" name="Rectangle 4">
            <a:extLst>
              <a:ext uri="{FF2B5EF4-FFF2-40B4-BE49-F238E27FC236}">
                <a16:creationId xmlns:a16="http://schemas.microsoft.com/office/drawing/2014/main" id="{8905001F-3D05-443C-96E8-F7FA5DBC6E9A}"/>
              </a:ext>
            </a:extLst>
          </p:cNvPr>
          <p:cNvSpPr/>
          <p:nvPr/>
        </p:nvSpPr>
        <p:spPr>
          <a:xfrm>
            <a:off x="364615" y="441207"/>
            <a:ext cx="11462770" cy="4401205"/>
          </a:xfrm>
          <a:prstGeom prst="rect">
            <a:avLst/>
          </a:prstGeom>
        </p:spPr>
        <p:txBody>
          <a:bodyPr wrap="square">
            <a:spAutoFit/>
          </a:bodyPr>
          <a:lstStyle/>
          <a:p>
            <a:r>
              <a:rPr lang="en-US" sz="4000" b="1" dirty="0">
                <a:latin typeface="+mj-lt"/>
              </a:rPr>
              <a:t>Q: How do I get youth interested in going into the stores to do POS in the first place? </a:t>
            </a:r>
          </a:p>
          <a:p>
            <a:endParaRPr lang="en-US" sz="4000" b="1" dirty="0">
              <a:latin typeface="+mj-lt"/>
            </a:endParaRPr>
          </a:p>
          <a:p>
            <a:r>
              <a:rPr lang="en-US" sz="4000" b="1" dirty="0">
                <a:latin typeface="+mj-lt"/>
              </a:rPr>
              <a:t>Q: How do you get youth engaged further in action planning around POS?  </a:t>
            </a:r>
          </a:p>
          <a:p>
            <a:endParaRPr lang="en-US" sz="4000" b="1" dirty="0">
              <a:latin typeface="+mj-lt"/>
            </a:endParaRPr>
          </a:p>
          <a:p>
            <a:r>
              <a:rPr lang="en-US" sz="4000" b="1" dirty="0">
                <a:latin typeface="+mj-lt"/>
              </a:rPr>
              <a:t>Q: How do I create/find a group of youth to do POS? </a:t>
            </a:r>
          </a:p>
        </p:txBody>
      </p:sp>
    </p:spTree>
    <p:extLst>
      <p:ext uri="{BB962C8B-B14F-4D97-AF65-F5344CB8AC3E}">
        <p14:creationId xmlns:p14="http://schemas.microsoft.com/office/powerpoint/2010/main" val="362624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D4F9F5-1644-4022-B204-C4DA07D0E345}"/>
              </a:ext>
            </a:extLst>
          </p:cNvPr>
          <p:cNvSpPr>
            <a:spLocks noGrp="1"/>
          </p:cNvSpPr>
          <p:nvPr>
            <p:ph type="ctrTitle"/>
          </p:nvPr>
        </p:nvSpPr>
        <p:spPr>
          <a:xfrm>
            <a:off x="4137101" y="965199"/>
            <a:ext cx="7315197" cy="4927601"/>
          </a:xfrm>
        </p:spPr>
        <p:txBody>
          <a:bodyPr anchor="ctr">
            <a:normAutofit/>
          </a:bodyPr>
          <a:lstStyle/>
          <a:p>
            <a:pPr algn="l"/>
            <a:r>
              <a:rPr lang="en-US" sz="5400" dirty="0">
                <a:solidFill>
                  <a:schemeClr val="tx1">
                    <a:lumMod val="85000"/>
                    <a:lumOff val="15000"/>
                  </a:schemeClr>
                </a:solidFill>
              </a:rPr>
              <a:t>Point of Sale</a:t>
            </a:r>
          </a:p>
        </p:txBody>
      </p:sp>
    </p:spTree>
    <p:extLst>
      <p:ext uri="{BB962C8B-B14F-4D97-AF65-F5344CB8AC3E}">
        <p14:creationId xmlns:p14="http://schemas.microsoft.com/office/powerpoint/2010/main" val="148875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12</a:t>
            </a:fld>
            <a:endParaRPr lang="en-US" sz="1800" dirty="0"/>
          </a:p>
        </p:txBody>
      </p:sp>
      <p:sp>
        <p:nvSpPr>
          <p:cNvPr id="5" name="Rectangle 4">
            <a:extLst>
              <a:ext uri="{FF2B5EF4-FFF2-40B4-BE49-F238E27FC236}">
                <a16:creationId xmlns:a16="http://schemas.microsoft.com/office/drawing/2014/main" id="{EE5A92F1-9E7F-46EA-9E5E-C337BA41ECCC}"/>
              </a:ext>
            </a:extLst>
          </p:cNvPr>
          <p:cNvSpPr/>
          <p:nvPr/>
        </p:nvSpPr>
        <p:spPr>
          <a:xfrm>
            <a:off x="0" y="5484208"/>
            <a:ext cx="12256008" cy="276999"/>
          </a:xfrm>
          <a:prstGeom prst="rect">
            <a:avLst/>
          </a:prstGeom>
        </p:spPr>
        <p:txBody>
          <a:bodyPr wrap="square">
            <a:spAutoFit/>
          </a:bodyPr>
          <a:lstStyle/>
          <a:p>
            <a:pPr algn="ctr"/>
            <a:r>
              <a:rPr lang="en-US" sz="1200" dirty="0"/>
              <a:t>"Cigars on display (not self-service) next to candy in a Columbia Heights convenience store" Taken February 22, 2017 in Columbia Heights, Washington D.C. by Ann </a:t>
            </a:r>
            <a:r>
              <a:rPr lang="en-US" sz="1200" dirty="0" err="1"/>
              <a:t>Boonn</a:t>
            </a:r>
            <a:endParaRPr lang="en-US" sz="1200" dirty="0"/>
          </a:p>
        </p:txBody>
      </p:sp>
      <p:pic>
        <p:nvPicPr>
          <p:cNvPr id="7" name="Picture 6">
            <a:extLst>
              <a:ext uri="{FF2B5EF4-FFF2-40B4-BE49-F238E27FC236}">
                <a16:creationId xmlns:a16="http://schemas.microsoft.com/office/drawing/2014/main" id="{AD3AB64C-A9D7-4D93-A87D-FD3CC9A14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668" y="152580"/>
            <a:ext cx="6836663" cy="5127497"/>
          </a:xfrm>
          <a:prstGeom prst="rect">
            <a:avLst/>
          </a:prstGeom>
          <a:ln>
            <a:noFill/>
          </a:ln>
          <a:effectLst>
            <a:softEdge rad="112500"/>
          </a:effectLst>
        </p:spPr>
      </p:pic>
    </p:spTree>
    <p:extLst>
      <p:ext uri="{BB962C8B-B14F-4D97-AF65-F5344CB8AC3E}">
        <p14:creationId xmlns:p14="http://schemas.microsoft.com/office/powerpoint/2010/main" val="1186034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13</a:t>
            </a:fld>
            <a:endParaRPr lang="en-US" sz="1800" dirty="0"/>
          </a:p>
        </p:txBody>
      </p:sp>
      <p:sp>
        <p:nvSpPr>
          <p:cNvPr id="5" name="Rectangle 4">
            <a:extLst>
              <a:ext uri="{FF2B5EF4-FFF2-40B4-BE49-F238E27FC236}">
                <a16:creationId xmlns:a16="http://schemas.microsoft.com/office/drawing/2014/main" id="{8905001F-3D05-443C-96E8-F7FA5DBC6E9A}"/>
              </a:ext>
            </a:extLst>
          </p:cNvPr>
          <p:cNvSpPr/>
          <p:nvPr/>
        </p:nvSpPr>
        <p:spPr>
          <a:xfrm>
            <a:off x="2020824" y="868681"/>
            <a:ext cx="8055864" cy="4401205"/>
          </a:xfrm>
          <a:prstGeom prst="rect">
            <a:avLst/>
          </a:prstGeom>
        </p:spPr>
        <p:txBody>
          <a:bodyPr wrap="square">
            <a:spAutoFit/>
          </a:bodyPr>
          <a:lstStyle/>
          <a:p>
            <a:r>
              <a:rPr lang="en-US" sz="6000" dirty="0">
                <a:latin typeface="+mj-lt"/>
              </a:rPr>
              <a:t>"Cherry Skoal is for somebody who likes the taste of candy, if you know what I’m saying...“</a:t>
            </a:r>
          </a:p>
          <a:p>
            <a:pPr algn="r"/>
            <a:r>
              <a:rPr lang="en-US" sz="4000" dirty="0"/>
              <a:t>US Smokeless Tobacco </a:t>
            </a:r>
            <a:endParaRPr lang="en-US" sz="4000" dirty="0">
              <a:latin typeface="+mj-lt"/>
            </a:endParaRPr>
          </a:p>
        </p:txBody>
      </p:sp>
    </p:spTree>
    <p:extLst>
      <p:ext uri="{BB962C8B-B14F-4D97-AF65-F5344CB8AC3E}">
        <p14:creationId xmlns:p14="http://schemas.microsoft.com/office/powerpoint/2010/main" val="179250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14</a:t>
            </a:fld>
            <a:endParaRPr lang="en-US" sz="1800" dirty="0"/>
          </a:p>
        </p:txBody>
      </p:sp>
      <p:pic>
        <p:nvPicPr>
          <p:cNvPr id="1026" name="Picture 2" descr="http://countertobacco.wpengine.com/wp-content/uploads/2016/06/photo-2-1.jpg">
            <a:extLst>
              <a:ext uri="{FF2B5EF4-FFF2-40B4-BE49-F238E27FC236}">
                <a16:creationId xmlns:a16="http://schemas.microsoft.com/office/drawing/2014/main" id="{45725C41-E92B-4E94-8C5E-639CBDB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615" y="40204"/>
            <a:ext cx="6090186" cy="583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4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15</a:t>
            </a:fld>
            <a:endParaRPr lang="en-US" sz="1800" dirty="0"/>
          </a:p>
        </p:txBody>
      </p:sp>
      <p:sp>
        <p:nvSpPr>
          <p:cNvPr id="5" name="Rectangle 4">
            <a:extLst>
              <a:ext uri="{FF2B5EF4-FFF2-40B4-BE49-F238E27FC236}">
                <a16:creationId xmlns:a16="http://schemas.microsoft.com/office/drawing/2014/main" id="{8905001F-3D05-443C-96E8-F7FA5DBC6E9A}"/>
              </a:ext>
            </a:extLst>
          </p:cNvPr>
          <p:cNvSpPr/>
          <p:nvPr/>
        </p:nvSpPr>
        <p:spPr>
          <a:xfrm>
            <a:off x="1565148" y="1152144"/>
            <a:ext cx="9061704" cy="4031873"/>
          </a:xfrm>
          <a:prstGeom prst="rect">
            <a:avLst/>
          </a:prstGeom>
        </p:spPr>
        <p:txBody>
          <a:bodyPr wrap="square">
            <a:spAutoFit/>
          </a:bodyPr>
          <a:lstStyle/>
          <a:p>
            <a:r>
              <a:rPr lang="en-US" sz="5400" b="1" dirty="0">
                <a:latin typeface="+mj-lt"/>
              </a:rPr>
              <a:t>“…The package design should be geared to attract the youthful eye… not the ever-watchful eye of the Federal Government.”</a:t>
            </a:r>
          </a:p>
          <a:p>
            <a:pPr algn="r"/>
            <a:r>
              <a:rPr lang="en-US" sz="4000" b="1" dirty="0">
                <a:latin typeface="+mj-lt"/>
              </a:rPr>
              <a:t>Lorillard </a:t>
            </a:r>
          </a:p>
        </p:txBody>
      </p:sp>
    </p:spTree>
    <p:extLst>
      <p:ext uri="{BB962C8B-B14F-4D97-AF65-F5344CB8AC3E}">
        <p14:creationId xmlns:p14="http://schemas.microsoft.com/office/powerpoint/2010/main" val="323187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16</a:t>
            </a:fld>
            <a:endParaRPr lang="en-US" sz="1800" dirty="0"/>
          </a:p>
        </p:txBody>
      </p:sp>
      <p:pic>
        <p:nvPicPr>
          <p:cNvPr id="2" name="Picture 1">
            <a:extLst>
              <a:ext uri="{FF2B5EF4-FFF2-40B4-BE49-F238E27FC236}">
                <a16:creationId xmlns:a16="http://schemas.microsoft.com/office/drawing/2014/main" id="{4817D59A-2EFC-49D6-B60E-DD07CAF9267D}"/>
              </a:ext>
            </a:extLst>
          </p:cNvPr>
          <p:cNvPicPr>
            <a:picLocks noChangeAspect="1"/>
          </p:cNvPicPr>
          <p:nvPr/>
        </p:nvPicPr>
        <p:blipFill rotWithShape="1">
          <a:blip r:embed="rId3"/>
          <a:srcRect l="31524" t="16654" r="32257" b="9938"/>
          <a:stretch/>
        </p:blipFill>
        <p:spPr>
          <a:xfrm>
            <a:off x="8103496" y="388521"/>
            <a:ext cx="4032739" cy="5108455"/>
          </a:xfrm>
          <a:prstGeom prst="rect">
            <a:avLst/>
          </a:prstGeom>
        </p:spPr>
      </p:pic>
      <p:pic>
        <p:nvPicPr>
          <p:cNvPr id="3" name="Picture 2">
            <a:extLst>
              <a:ext uri="{FF2B5EF4-FFF2-40B4-BE49-F238E27FC236}">
                <a16:creationId xmlns:a16="http://schemas.microsoft.com/office/drawing/2014/main" id="{FCC39154-DF1B-4FD8-A558-B572A3C3924F}"/>
              </a:ext>
            </a:extLst>
          </p:cNvPr>
          <p:cNvPicPr>
            <a:picLocks noChangeAspect="1"/>
          </p:cNvPicPr>
          <p:nvPr/>
        </p:nvPicPr>
        <p:blipFill rotWithShape="1">
          <a:blip r:embed="rId4"/>
          <a:srcRect l="31806" t="14872" r="32371" b="11277"/>
          <a:stretch/>
        </p:blipFill>
        <p:spPr>
          <a:xfrm>
            <a:off x="67953" y="388521"/>
            <a:ext cx="3964786" cy="5108456"/>
          </a:xfrm>
          <a:prstGeom prst="rect">
            <a:avLst/>
          </a:prstGeom>
        </p:spPr>
      </p:pic>
      <p:pic>
        <p:nvPicPr>
          <p:cNvPr id="8" name="Picture 7">
            <a:extLst>
              <a:ext uri="{FF2B5EF4-FFF2-40B4-BE49-F238E27FC236}">
                <a16:creationId xmlns:a16="http://schemas.microsoft.com/office/drawing/2014/main" id="{8D80F300-6B39-468C-B19A-31715999161D}"/>
              </a:ext>
            </a:extLst>
          </p:cNvPr>
          <p:cNvPicPr>
            <a:picLocks noChangeAspect="1"/>
          </p:cNvPicPr>
          <p:nvPr/>
        </p:nvPicPr>
        <p:blipFill rotWithShape="1">
          <a:blip r:embed="rId5"/>
          <a:srcRect l="31806" t="15038" r="32371" b="10779"/>
          <a:stretch/>
        </p:blipFill>
        <p:spPr>
          <a:xfrm>
            <a:off x="4100692" y="388521"/>
            <a:ext cx="3947039" cy="5108455"/>
          </a:xfrm>
          <a:prstGeom prst="rect">
            <a:avLst/>
          </a:prstGeom>
        </p:spPr>
      </p:pic>
    </p:spTree>
    <p:extLst>
      <p:ext uri="{BB962C8B-B14F-4D97-AF65-F5344CB8AC3E}">
        <p14:creationId xmlns:p14="http://schemas.microsoft.com/office/powerpoint/2010/main" val="404031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D4F9F5-1644-4022-B204-C4DA07D0E345}"/>
              </a:ext>
            </a:extLst>
          </p:cNvPr>
          <p:cNvSpPr>
            <a:spLocks noGrp="1"/>
          </p:cNvSpPr>
          <p:nvPr>
            <p:ph type="ctrTitle"/>
          </p:nvPr>
        </p:nvSpPr>
        <p:spPr>
          <a:xfrm>
            <a:off x="4154686" y="569546"/>
            <a:ext cx="9877838" cy="4927601"/>
          </a:xfrm>
        </p:spPr>
        <p:txBody>
          <a:bodyPr anchor="ctr">
            <a:normAutofit/>
          </a:bodyPr>
          <a:lstStyle/>
          <a:p>
            <a:pPr algn="l"/>
            <a:br>
              <a:rPr lang="en-US" sz="4800" dirty="0">
                <a:solidFill>
                  <a:schemeClr val="tx1">
                    <a:lumMod val="85000"/>
                    <a:lumOff val="15000"/>
                  </a:schemeClr>
                </a:solidFill>
              </a:rPr>
            </a:br>
            <a:r>
              <a:rPr lang="en-US" sz="4800" dirty="0">
                <a:solidFill>
                  <a:schemeClr val="tx1">
                    <a:lumMod val="85000"/>
                    <a:lumOff val="15000"/>
                  </a:schemeClr>
                </a:solidFill>
              </a:rPr>
              <a:t>Electronic Smoking Devices  </a:t>
            </a:r>
          </a:p>
        </p:txBody>
      </p:sp>
    </p:spTree>
    <p:extLst>
      <p:ext uri="{BB962C8B-B14F-4D97-AF65-F5344CB8AC3E}">
        <p14:creationId xmlns:p14="http://schemas.microsoft.com/office/powerpoint/2010/main" val="29642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18</a:t>
            </a:fld>
            <a:endParaRPr lang="en-US" sz="1800" dirty="0"/>
          </a:p>
        </p:txBody>
      </p:sp>
      <p:sp>
        <p:nvSpPr>
          <p:cNvPr id="10" name="Rectangle 9">
            <a:extLst>
              <a:ext uri="{FF2B5EF4-FFF2-40B4-BE49-F238E27FC236}">
                <a16:creationId xmlns:a16="http://schemas.microsoft.com/office/drawing/2014/main" id="{F85EF3A1-0CBE-48DE-B46A-49525FBE1E0F}"/>
              </a:ext>
            </a:extLst>
          </p:cNvPr>
          <p:cNvSpPr/>
          <p:nvPr/>
        </p:nvSpPr>
        <p:spPr>
          <a:xfrm>
            <a:off x="0" y="5550653"/>
            <a:ext cx="12192000" cy="307777"/>
          </a:xfrm>
          <a:prstGeom prst="rect">
            <a:avLst/>
          </a:prstGeom>
        </p:spPr>
        <p:txBody>
          <a:bodyPr wrap="square">
            <a:spAutoFit/>
          </a:bodyPr>
          <a:lstStyle/>
          <a:p>
            <a:pPr algn="ctr"/>
            <a:r>
              <a:rPr lang="en-US" sz="1400" dirty="0"/>
              <a:t>Blu Electronic Cigarettes Advertisement Near Candy in Store Display" Taken September 25, 2013, by Ashley Richter in Bellefonte, AR</a:t>
            </a:r>
          </a:p>
        </p:txBody>
      </p:sp>
      <p:pic>
        <p:nvPicPr>
          <p:cNvPr id="15" name="Picture 14" descr="A display in a store&#10;&#10;Description generated with high confidence">
            <a:extLst>
              <a:ext uri="{FF2B5EF4-FFF2-40B4-BE49-F238E27FC236}">
                <a16:creationId xmlns:a16="http://schemas.microsoft.com/office/drawing/2014/main" id="{66C011D9-D80A-48D0-9635-265439C64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50" y="213371"/>
            <a:ext cx="9157716" cy="5151216"/>
          </a:xfrm>
          <a:prstGeom prst="rect">
            <a:avLst/>
          </a:prstGeom>
          <a:ln>
            <a:noFill/>
          </a:ln>
          <a:effectLst>
            <a:softEdge rad="112500"/>
          </a:effectLst>
        </p:spPr>
      </p:pic>
    </p:spTree>
    <p:extLst>
      <p:ext uri="{BB962C8B-B14F-4D97-AF65-F5344CB8AC3E}">
        <p14:creationId xmlns:p14="http://schemas.microsoft.com/office/powerpoint/2010/main" val="3672625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19</a:t>
            </a:fld>
            <a:endParaRPr lang="en-US" sz="1800" dirty="0"/>
          </a:p>
        </p:txBody>
      </p:sp>
      <p:sp>
        <p:nvSpPr>
          <p:cNvPr id="3" name="Rectangle 2">
            <a:extLst>
              <a:ext uri="{FF2B5EF4-FFF2-40B4-BE49-F238E27FC236}">
                <a16:creationId xmlns:a16="http://schemas.microsoft.com/office/drawing/2014/main" id="{5ABA9FA1-8A5D-4872-A2A0-69ECB0CC499C}"/>
              </a:ext>
            </a:extLst>
          </p:cNvPr>
          <p:cNvSpPr/>
          <p:nvPr/>
        </p:nvSpPr>
        <p:spPr>
          <a:xfrm>
            <a:off x="0" y="5529997"/>
            <a:ext cx="12192000" cy="307777"/>
          </a:xfrm>
          <a:prstGeom prst="rect">
            <a:avLst/>
          </a:prstGeom>
        </p:spPr>
        <p:txBody>
          <a:bodyPr wrap="square">
            <a:spAutoFit/>
          </a:bodyPr>
          <a:lstStyle/>
          <a:p>
            <a:pPr algn="ctr"/>
            <a:r>
              <a:rPr lang="en-US" sz="1400" dirty="0"/>
              <a:t>"Vuse flavor cartridges" Taken March 14, 2015, by Katie Byerly in Moab, UT</a:t>
            </a:r>
          </a:p>
        </p:txBody>
      </p:sp>
      <p:pic>
        <p:nvPicPr>
          <p:cNvPr id="7" name="Picture 6" descr="A picture containing indoor, object, wall&#10;&#10;Description generated with very high confidence">
            <a:extLst>
              <a:ext uri="{FF2B5EF4-FFF2-40B4-BE49-F238E27FC236}">
                <a16:creationId xmlns:a16="http://schemas.microsoft.com/office/drawing/2014/main" id="{2B08231B-54A6-4269-A632-EFD833EC3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298" y="39348"/>
            <a:ext cx="4128516" cy="5504688"/>
          </a:xfrm>
          <a:prstGeom prst="rect">
            <a:avLst/>
          </a:prstGeom>
          <a:ln>
            <a:noFill/>
          </a:ln>
          <a:effectLst>
            <a:softEdge rad="112500"/>
          </a:effectLst>
        </p:spPr>
      </p:pic>
    </p:spTree>
    <p:extLst>
      <p:ext uri="{BB962C8B-B14F-4D97-AF65-F5344CB8AC3E}">
        <p14:creationId xmlns:p14="http://schemas.microsoft.com/office/powerpoint/2010/main" val="7796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r>
              <a:rPr lang="en-US" sz="1800" dirty="0"/>
              <a:t>2</a:t>
            </a:r>
          </a:p>
        </p:txBody>
      </p:sp>
      <p:pic>
        <p:nvPicPr>
          <p:cNvPr id="3" name="Picture 2" descr="A group of people posing for the camera&#10;&#10;Description generated with very high confidence">
            <a:extLst>
              <a:ext uri="{FF2B5EF4-FFF2-40B4-BE49-F238E27FC236}">
                <a16:creationId xmlns:a16="http://schemas.microsoft.com/office/drawing/2014/main" id="{34F419F2-7785-4AB4-B269-7FE1FF720A26}"/>
              </a:ext>
            </a:extLst>
          </p:cNvPr>
          <p:cNvPicPr>
            <a:picLocks noChangeAspect="1"/>
          </p:cNvPicPr>
          <p:nvPr/>
        </p:nvPicPr>
        <p:blipFill rotWithShape="1">
          <a:blip r:embed="rId3">
            <a:extLst>
              <a:ext uri="{28A0092B-C50C-407E-A947-70E740481C1C}">
                <a14:useLocalDpi xmlns:a14="http://schemas.microsoft.com/office/drawing/2010/main" val="0"/>
              </a:ext>
            </a:extLst>
          </a:blip>
          <a:srcRect t="3721" b="3723"/>
          <a:stretch/>
        </p:blipFill>
        <p:spPr>
          <a:xfrm>
            <a:off x="236331" y="1320110"/>
            <a:ext cx="3092405" cy="29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containing indoor, person, table, floor&#10;&#10;Description generated with very high confidence">
            <a:extLst>
              <a:ext uri="{FF2B5EF4-FFF2-40B4-BE49-F238E27FC236}">
                <a16:creationId xmlns:a16="http://schemas.microsoft.com/office/drawing/2014/main" id="{F2432777-1A62-4F45-86A5-028EC7927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082" y="1320110"/>
            <a:ext cx="3963121" cy="29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posing for a photo&#10;&#10;Description generated with very high confidence">
            <a:extLst>
              <a:ext uri="{FF2B5EF4-FFF2-40B4-BE49-F238E27FC236}">
                <a16:creationId xmlns:a16="http://schemas.microsoft.com/office/drawing/2014/main" id="{C7EFE1FC-AC4D-4CBE-BA26-ED235B3EF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549" y="1320110"/>
            <a:ext cx="3963122" cy="29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E7565B9-E415-4318-B56F-EAF08FCD0050}"/>
              </a:ext>
            </a:extLst>
          </p:cNvPr>
          <p:cNvSpPr txBox="1"/>
          <p:nvPr/>
        </p:nvSpPr>
        <p:spPr>
          <a:xfrm>
            <a:off x="236331" y="365654"/>
            <a:ext cx="8387635" cy="769441"/>
          </a:xfrm>
          <a:prstGeom prst="rect">
            <a:avLst/>
          </a:prstGeom>
          <a:noFill/>
        </p:spPr>
        <p:txBody>
          <a:bodyPr wrap="square" rtlCol="0">
            <a:spAutoFit/>
          </a:bodyPr>
          <a:lstStyle/>
          <a:p>
            <a:r>
              <a:rPr lang="en-US" sz="4400" dirty="0">
                <a:latin typeface="+mj-lt"/>
              </a:rPr>
              <a:t>My Background &amp; Experience</a:t>
            </a:r>
          </a:p>
        </p:txBody>
      </p:sp>
      <p:sp>
        <p:nvSpPr>
          <p:cNvPr id="12" name="TextBox 11">
            <a:extLst>
              <a:ext uri="{FF2B5EF4-FFF2-40B4-BE49-F238E27FC236}">
                <a16:creationId xmlns:a16="http://schemas.microsoft.com/office/drawing/2014/main" id="{17F4C9E1-0C01-4BFB-8832-342F059D89D2}"/>
              </a:ext>
            </a:extLst>
          </p:cNvPr>
          <p:cNvSpPr txBox="1"/>
          <p:nvPr/>
        </p:nvSpPr>
        <p:spPr>
          <a:xfrm>
            <a:off x="691114" y="4156520"/>
            <a:ext cx="2362200" cy="369332"/>
          </a:xfrm>
          <a:prstGeom prst="rect">
            <a:avLst/>
          </a:prstGeom>
          <a:noFill/>
        </p:spPr>
        <p:txBody>
          <a:bodyPr wrap="square" rtlCol="0">
            <a:spAutoFit/>
          </a:bodyPr>
          <a:lstStyle/>
          <a:p>
            <a:r>
              <a:rPr lang="en-US" dirty="0">
                <a:latin typeface="Forte" panose="03060902040502070203" pitchFamily="66" charset="0"/>
              </a:rPr>
              <a:t>Youth – High School</a:t>
            </a:r>
          </a:p>
        </p:txBody>
      </p:sp>
      <p:sp>
        <p:nvSpPr>
          <p:cNvPr id="13" name="TextBox 12">
            <a:extLst>
              <a:ext uri="{FF2B5EF4-FFF2-40B4-BE49-F238E27FC236}">
                <a16:creationId xmlns:a16="http://schemas.microsoft.com/office/drawing/2014/main" id="{414519B3-0AE7-4699-A1F6-B40F3947E59B}"/>
              </a:ext>
            </a:extLst>
          </p:cNvPr>
          <p:cNvSpPr txBox="1"/>
          <p:nvPr/>
        </p:nvSpPr>
        <p:spPr>
          <a:xfrm>
            <a:off x="4300242" y="4156520"/>
            <a:ext cx="2590800" cy="369332"/>
          </a:xfrm>
          <a:prstGeom prst="rect">
            <a:avLst/>
          </a:prstGeom>
          <a:noFill/>
        </p:spPr>
        <p:txBody>
          <a:bodyPr wrap="square" rtlCol="0">
            <a:spAutoFit/>
          </a:bodyPr>
          <a:lstStyle/>
          <a:p>
            <a:r>
              <a:rPr lang="en-US" dirty="0">
                <a:latin typeface="Forte" panose="03060902040502070203" pitchFamily="66" charset="0"/>
              </a:rPr>
              <a:t>Young Adult - College</a:t>
            </a:r>
          </a:p>
        </p:txBody>
      </p:sp>
      <p:sp>
        <p:nvSpPr>
          <p:cNvPr id="15" name="TextBox 14">
            <a:extLst>
              <a:ext uri="{FF2B5EF4-FFF2-40B4-BE49-F238E27FC236}">
                <a16:creationId xmlns:a16="http://schemas.microsoft.com/office/drawing/2014/main" id="{E7B84472-2120-4C46-9677-FE2C4243BF07}"/>
              </a:ext>
            </a:extLst>
          </p:cNvPr>
          <p:cNvSpPr txBox="1"/>
          <p:nvPr/>
        </p:nvSpPr>
        <p:spPr>
          <a:xfrm>
            <a:off x="7527633" y="4156520"/>
            <a:ext cx="4632953" cy="369332"/>
          </a:xfrm>
          <a:prstGeom prst="rect">
            <a:avLst/>
          </a:prstGeom>
          <a:noFill/>
        </p:spPr>
        <p:txBody>
          <a:bodyPr wrap="square" rtlCol="0">
            <a:spAutoFit/>
          </a:bodyPr>
          <a:lstStyle/>
          <a:p>
            <a:pPr algn="ctr"/>
            <a:r>
              <a:rPr lang="en-US" dirty="0">
                <a:latin typeface="Forte" panose="03060902040502070203" pitchFamily="66" charset="0"/>
              </a:rPr>
              <a:t>State Youth Coordinator </a:t>
            </a:r>
          </a:p>
        </p:txBody>
      </p:sp>
    </p:spTree>
    <p:extLst>
      <p:ext uri="{BB962C8B-B14F-4D97-AF65-F5344CB8AC3E}">
        <p14:creationId xmlns:p14="http://schemas.microsoft.com/office/powerpoint/2010/main" val="1339907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20</a:t>
            </a:fld>
            <a:endParaRPr lang="en-US" sz="1800" dirty="0"/>
          </a:p>
        </p:txBody>
      </p:sp>
      <p:pic>
        <p:nvPicPr>
          <p:cNvPr id="5" name="Picture 4" descr="A picture containing wall&#10;&#10;Description generated with very high confidence">
            <a:extLst>
              <a:ext uri="{FF2B5EF4-FFF2-40B4-BE49-F238E27FC236}">
                <a16:creationId xmlns:a16="http://schemas.microsoft.com/office/drawing/2014/main" id="{A5227C91-8438-4573-A172-FFB04BF9D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923" y="701897"/>
            <a:ext cx="6298224" cy="4417865"/>
          </a:xfrm>
          <a:prstGeom prst="rect">
            <a:avLst/>
          </a:prstGeom>
          <a:ln>
            <a:noFill/>
          </a:ln>
          <a:effectLst>
            <a:softEdge rad="112500"/>
          </a:effectLst>
        </p:spPr>
      </p:pic>
    </p:spTree>
    <p:extLst>
      <p:ext uri="{BB962C8B-B14F-4D97-AF65-F5344CB8AC3E}">
        <p14:creationId xmlns:p14="http://schemas.microsoft.com/office/powerpoint/2010/main" val="851459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21</a:t>
            </a:fld>
            <a:endParaRPr lang="en-US" sz="1800" dirty="0"/>
          </a:p>
        </p:txBody>
      </p:sp>
      <p:pic>
        <p:nvPicPr>
          <p:cNvPr id="3" name="Picture 2" descr="A group of people lined up in a row&#10;&#10;Description generated with high confidence">
            <a:extLst>
              <a:ext uri="{FF2B5EF4-FFF2-40B4-BE49-F238E27FC236}">
                <a16:creationId xmlns:a16="http://schemas.microsoft.com/office/drawing/2014/main" id="{CFD86390-3A0B-4E24-8781-1252BF1D3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887" y="740454"/>
            <a:ext cx="6003305" cy="4990699"/>
          </a:xfrm>
          <a:prstGeom prst="rect">
            <a:avLst/>
          </a:prstGeom>
        </p:spPr>
      </p:pic>
    </p:spTree>
    <p:extLst>
      <p:ext uri="{BB962C8B-B14F-4D97-AF65-F5344CB8AC3E}">
        <p14:creationId xmlns:p14="http://schemas.microsoft.com/office/powerpoint/2010/main" val="480210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22</a:t>
            </a:fld>
            <a:endParaRPr lang="en-US" sz="1800" dirty="0"/>
          </a:p>
        </p:txBody>
      </p:sp>
      <p:pic>
        <p:nvPicPr>
          <p:cNvPr id="3" name="Picture 2" descr="A picture containing ceiling&#10;&#10;Description generated with very high confidence">
            <a:extLst>
              <a:ext uri="{FF2B5EF4-FFF2-40B4-BE49-F238E27FC236}">
                <a16:creationId xmlns:a16="http://schemas.microsoft.com/office/drawing/2014/main" id="{D8C07BEA-D2E3-4D7A-96B8-71F5902CD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547" y="133692"/>
            <a:ext cx="5580321" cy="5580321"/>
          </a:xfrm>
          <a:prstGeom prst="rect">
            <a:avLst/>
          </a:prstGeom>
          <a:ln>
            <a:noFill/>
          </a:ln>
          <a:effectLst>
            <a:softEdge rad="112500"/>
          </a:effectLst>
        </p:spPr>
      </p:pic>
    </p:spTree>
    <p:extLst>
      <p:ext uri="{BB962C8B-B14F-4D97-AF65-F5344CB8AC3E}">
        <p14:creationId xmlns:p14="http://schemas.microsoft.com/office/powerpoint/2010/main" val="37760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23</a:t>
            </a:fld>
            <a:endParaRPr lang="en-US" sz="1800" dirty="0"/>
          </a:p>
        </p:txBody>
      </p:sp>
      <p:pic>
        <p:nvPicPr>
          <p:cNvPr id="5" name="Picture 4" descr="A picture containing indoor, building&#10;&#10;Description generated with high confidence">
            <a:extLst>
              <a:ext uri="{FF2B5EF4-FFF2-40B4-BE49-F238E27FC236}">
                <a16:creationId xmlns:a16="http://schemas.microsoft.com/office/drawing/2014/main" id="{A61502B2-8EAC-4AE3-BAAB-6D836933B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97" y="204131"/>
            <a:ext cx="3980874" cy="5529918"/>
          </a:xfrm>
          <a:prstGeom prst="rect">
            <a:avLst/>
          </a:prstGeom>
          <a:ln>
            <a:noFill/>
          </a:ln>
          <a:effectLst>
            <a:softEdge rad="112500"/>
          </a:effectLst>
        </p:spPr>
      </p:pic>
      <p:pic>
        <p:nvPicPr>
          <p:cNvPr id="7" name="Picture 6" descr="A picture containing indoor, wall, object&#10;&#10;Description generated with very high confidence">
            <a:extLst>
              <a:ext uri="{FF2B5EF4-FFF2-40B4-BE49-F238E27FC236}">
                <a16:creationId xmlns:a16="http://schemas.microsoft.com/office/drawing/2014/main" id="{1EC73834-FD8E-4F0C-AB93-206FC2D26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26" y="775580"/>
            <a:ext cx="6500642" cy="4549104"/>
          </a:xfrm>
          <a:prstGeom prst="rect">
            <a:avLst/>
          </a:prstGeom>
          <a:ln>
            <a:noFill/>
          </a:ln>
          <a:effectLst>
            <a:softEdge rad="112500"/>
          </a:effectLst>
        </p:spPr>
      </p:pic>
    </p:spTree>
    <p:extLst>
      <p:ext uri="{BB962C8B-B14F-4D97-AF65-F5344CB8AC3E}">
        <p14:creationId xmlns:p14="http://schemas.microsoft.com/office/powerpoint/2010/main" val="614472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24</a:t>
            </a:fld>
            <a:endParaRPr lang="en-US" sz="1800" dirty="0"/>
          </a:p>
        </p:txBody>
      </p:sp>
      <p:pic>
        <p:nvPicPr>
          <p:cNvPr id="3" name="Picture 2" descr="A circuit board&#10;&#10;Description generated with high confidence">
            <a:extLst>
              <a:ext uri="{FF2B5EF4-FFF2-40B4-BE49-F238E27FC236}">
                <a16:creationId xmlns:a16="http://schemas.microsoft.com/office/drawing/2014/main" id="{C4FAE33B-604B-46B8-8AED-4C99A090A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33" y="134174"/>
            <a:ext cx="5859924" cy="3294826"/>
          </a:xfrm>
          <a:prstGeom prst="rect">
            <a:avLst/>
          </a:prstGeom>
        </p:spPr>
      </p:pic>
      <p:pic>
        <p:nvPicPr>
          <p:cNvPr id="6" name="Picture 5">
            <a:extLst>
              <a:ext uri="{FF2B5EF4-FFF2-40B4-BE49-F238E27FC236}">
                <a16:creationId xmlns:a16="http://schemas.microsoft.com/office/drawing/2014/main" id="{3013E59C-70EB-4C28-B468-B7D89294B56D}"/>
              </a:ext>
            </a:extLst>
          </p:cNvPr>
          <p:cNvPicPr>
            <a:picLocks noChangeAspect="1"/>
          </p:cNvPicPr>
          <p:nvPr/>
        </p:nvPicPr>
        <p:blipFill rotWithShape="1">
          <a:blip r:embed="rId4"/>
          <a:srcRect l="9215" t="23077" r="11652" b="8331"/>
          <a:stretch/>
        </p:blipFill>
        <p:spPr>
          <a:xfrm>
            <a:off x="5832567" y="2372705"/>
            <a:ext cx="6209100" cy="3363738"/>
          </a:xfrm>
          <a:prstGeom prst="rect">
            <a:avLst/>
          </a:prstGeom>
        </p:spPr>
      </p:pic>
    </p:spTree>
    <p:extLst>
      <p:ext uri="{BB962C8B-B14F-4D97-AF65-F5344CB8AC3E}">
        <p14:creationId xmlns:p14="http://schemas.microsoft.com/office/powerpoint/2010/main" val="117193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D4F9F5-1644-4022-B204-C4DA07D0E345}"/>
              </a:ext>
            </a:extLst>
          </p:cNvPr>
          <p:cNvSpPr>
            <a:spLocks noGrp="1"/>
          </p:cNvSpPr>
          <p:nvPr>
            <p:ph type="ctrTitle"/>
          </p:nvPr>
        </p:nvSpPr>
        <p:spPr>
          <a:xfrm>
            <a:off x="4154686" y="569546"/>
            <a:ext cx="9877838" cy="4927601"/>
          </a:xfrm>
        </p:spPr>
        <p:txBody>
          <a:bodyPr anchor="ctr">
            <a:normAutofit/>
          </a:bodyPr>
          <a:lstStyle/>
          <a:p>
            <a:pPr algn="l"/>
            <a:br>
              <a:rPr lang="en-US" sz="4800" dirty="0">
                <a:solidFill>
                  <a:schemeClr val="tx1">
                    <a:lumMod val="85000"/>
                    <a:lumOff val="15000"/>
                  </a:schemeClr>
                </a:solidFill>
              </a:rPr>
            </a:br>
            <a:r>
              <a:rPr lang="en-US" sz="4800" dirty="0">
                <a:solidFill>
                  <a:schemeClr val="tx1">
                    <a:lumMod val="85000"/>
                    <a:lumOff val="15000"/>
                  </a:schemeClr>
                </a:solidFill>
              </a:rPr>
              <a:t>Electronic Smoking Devices </a:t>
            </a:r>
            <a:br>
              <a:rPr lang="en-US" sz="4800" dirty="0">
                <a:solidFill>
                  <a:schemeClr val="tx1">
                    <a:lumMod val="85000"/>
                    <a:lumOff val="15000"/>
                  </a:schemeClr>
                </a:solidFill>
              </a:rPr>
            </a:br>
            <a:r>
              <a:rPr lang="en-US" sz="4800" dirty="0">
                <a:solidFill>
                  <a:schemeClr val="tx1">
                    <a:lumMod val="85000"/>
                    <a:lumOff val="15000"/>
                  </a:schemeClr>
                </a:solidFill>
              </a:rPr>
              <a:t>and Youth </a:t>
            </a:r>
          </a:p>
        </p:txBody>
      </p:sp>
    </p:spTree>
    <p:extLst>
      <p:ext uri="{BB962C8B-B14F-4D97-AF65-F5344CB8AC3E}">
        <p14:creationId xmlns:p14="http://schemas.microsoft.com/office/powerpoint/2010/main" val="4027567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26</a:t>
            </a:fld>
            <a:endParaRPr lang="en-US" sz="1800" dirty="0"/>
          </a:p>
        </p:txBody>
      </p:sp>
      <p:pic>
        <p:nvPicPr>
          <p:cNvPr id="5124" name="Picture 4" descr="Image result for hunger games on netflix">
            <a:extLst>
              <a:ext uri="{FF2B5EF4-FFF2-40B4-BE49-F238E27FC236}">
                <a16:creationId xmlns:a16="http://schemas.microsoft.com/office/drawing/2014/main" id="{A38FDED5-B66A-428C-BAE8-5E04C0CBD7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8461"/>
          <a:stretch/>
        </p:blipFill>
        <p:spPr bwMode="auto">
          <a:xfrm>
            <a:off x="1191491" y="1091543"/>
            <a:ext cx="4686214" cy="38832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hunger games catching fire dvd">
            <a:extLst>
              <a:ext uri="{FF2B5EF4-FFF2-40B4-BE49-F238E27FC236}">
                <a16:creationId xmlns:a16="http://schemas.microsoft.com/office/drawing/2014/main" id="{DDD9CD29-87B5-4F8F-BBB3-0473E138F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092" y="913848"/>
            <a:ext cx="30480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45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27</a:t>
            </a:fld>
            <a:endParaRPr lang="en-US" sz="1800" dirty="0"/>
          </a:p>
        </p:txBody>
      </p:sp>
      <p:pic>
        <p:nvPicPr>
          <p:cNvPr id="8194" name="Picture 2" descr="Image result for imagine dragons night visions on spotify">
            <a:extLst>
              <a:ext uri="{FF2B5EF4-FFF2-40B4-BE49-F238E27FC236}">
                <a16:creationId xmlns:a16="http://schemas.microsoft.com/office/drawing/2014/main" id="{2683B595-B497-4054-A377-638D98EA6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895" y="377456"/>
            <a:ext cx="3039406" cy="51612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DF22E-7507-4DF4-B2F0-A00B3910A45C}"/>
              </a:ext>
            </a:extLst>
          </p:cNvPr>
          <p:cNvPicPr>
            <a:picLocks noChangeAspect="1"/>
          </p:cNvPicPr>
          <p:nvPr/>
        </p:nvPicPr>
        <p:blipFill>
          <a:blip r:embed="rId4"/>
          <a:stretch>
            <a:fillRect/>
          </a:stretch>
        </p:blipFill>
        <p:spPr>
          <a:xfrm>
            <a:off x="6180444" y="593804"/>
            <a:ext cx="4728560" cy="4728560"/>
          </a:xfrm>
          <a:prstGeom prst="rect">
            <a:avLst/>
          </a:prstGeom>
        </p:spPr>
      </p:pic>
    </p:spTree>
    <p:extLst>
      <p:ext uri="{BB962C8B-B14F-4D97-AF65-F5344CB8AC3E}">
        <p14:creationId xmlns:p14="http://schemas.microsoft.com/office/powerpoint/2010/main" val="2694389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28</a:t>
            </a:fld>
            <a:endParaRPr lang="en-US" sz="1800" dirty="0"/>
          </a:p>
        </p:txBody>
      </p:sp>
      <p:pic>
        <p:nvPicPr>
          <p:cNvPr id="3" name="Picture 2" descr="A close up of a sign&#10;&#10;Description generated with high confidence">
            <a:extLst>
              <a:ext uri="{FF2B5EF4-FFF2-40B4-BE49-F238E27FC236}">
                <a16:creationId xmlns:a16="http://schemas.microsoft.com/office/drawing/2014/main" id="{BA402445-9DA4-457D-8E3D-2B495BA284C6}"/>
              </a:ext>
            </a:extLst>
          </p:cNvPr>
          <p:cNvPicPr>
            <a:picLocks noChangeAspect="1"/>
          </p:cNvPicPr>
          <p:nvPr/>
        </p:nvPicPr>
        <p:blipFill rotWithShape="1">
          <a:blip r:embed="rId3">
            <a:extLst>
              <a:ext uri="{28A0092B-C50C-407E-A947-70E740481C1C}">
                <a14:useLocalDpi xmlns:a14="http://schemas.microsoft.com/office/drawing/2010/main" val="0"/>
              </a:ext>
            </a:extLst>
          </a:blip>
          <a:srcRect l="15816" t="12506" r="15816" b="10217"/>
          <a:stretch/>
        </p:blipFill>
        <p:spPr>
          <a:xfrm rot="5400000">
            <a:off x="1598948" y="1135297"/>
            <a:ext cx="4587678" cy="3859615"/>
          </a:xfrm>
          <a:prstGeom prst="rect">
            <a:avLst/>
          </a:prstGeom>
          <a:ln>
            <a:noFill/>
          </a:ln>
          <a:effectLst>
            <a:softEdge rad="112500"/>
          </a:effectLst>
        </p:spPr>
      </p:pic>
      <p:pic>
        <p:nvPicPr>
          <p:cNvPr id="6" name="Picture 5" descr="A picture containing wall&#10;&#10;Description generated with very high confidence">
            <a:extLst>
              <a:ext uri="{FF2B5EF4-FFF2-40B4-BE49-F238E27FC236}">
                <a16:creationId xmlns:a16="http://schemas.microsoft.com/office/drawing/2014/main" id="{C134043D-4909-4D24-B3C7-C1028C586AB6}"/>
              </a:ext>
            </a:extLst>
          </p:cNvPr>
          <p:cNvPicPr>
            <a:picLocks noChangeAspect="1"/>
          </p:cNvPicPr>
          <p:nvPr/>
        </p:nvPicPr>
        <p:blipFill rotWithShape="1">
          <a:blip r:embed="rId4">
            <a:extLst>
              <a:ext uri="{28A0092B-C50C-407E-A947-70E740481C1C}">
                <a14:useLocalDpi xmlns:a14="http://schemas.microsoft.com/office/drawing/2010/main" val="0"/>
              </a:ext>
            </a:extLst>
          </a:blip>
          <a:srcRect l="-7347" t="1618" r="73931" b="4173"/>
          <a:stretch/>
        </p:blipFill>
        <p:spPr>
          <a:xfrm>
            <a:off x="6194738" y="0"/>
            <a:ext cx="2944671" cy="5823176"/>
          </a:xfrm>
          <a:prstGeom prst="rect">
            <a:avLst/>
          </a:prstGeom>
          <a:ln>
            <a:noFill/>
          </a:ln>
          <a:effectLst>
            <a:softEdge rad="112500"/>
          </a:effectLst>
        </p:spPr>
      </p:pic>
    </p:spTree>
    <p:extLst>
      <p:ext uri="{BB962C8B-B14F-4D97-AF65-F5344CB8AC3E}">
        <p14:creationId xmlns:p14="http://schemas.microsoft.com/office/powerpoint/2010/main" val="186928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29</a:t>
            </a:fld>
            <a:endParaRPr lang="en-US" sz="1800" dirty="0"/>
          </a:p>
        </p:txBody>
      </p:sp>
      <p:pic>
        <p:nvPicPr>
          <p:cNvPr id="8" name="Picture 7" descr="A close up of text on a black background&#10;&#10;Description generated with very high confidence">
            <a:extLst>
              <a:ext uri="{FF2B5EF4-FFF2-40B4-BE49-F238E27FC236}">
                <a16:creationId xmlns:a16="http://schemas.microsoft.com/office/drawing/2014/main" id="{B42A4F78-F2EC-4E04-B093-B0F59009732B}"/>
              </a:ext>
            </a:extLst>
          </p:cNvPr>
          <p:cNvPicPr>
            <a:picLocks noChangeAspect="1"/>
          </p:cNvPicPr>
          <p:nvPr/>
        </p:nvPicPr>
        <p:blipFill rotWithShape="1">
          <a:blip r:embed="rId3">
            <a:extLst>
              <a:ext uri="{28A0092B-C50C-407E-A947-70E740481C1C}">
                <a14:useLocalDpi xmlns:a14="http://schemas.microsoft.com/office/drawing/2010/main" val="0"/>
              </a:ext>
            </a:extLst>
          </a:blip>
          <a:srcRect l="15836" r="17622"/>
          <a:stretch/>
        </p:blipFill>
        <p:spPr>
          <a:xfrm>
            <a:off x="3534598" y="854758"/>
            <a:ext cx="4752754" cy="4017702"/>
          </a:xfrm>
          <a:prstGeom prst="rect">
            <a:avLst/>
          </a:prstGeom>
          <a:ln>
            <a:noFill/>
          </a:ln>
          <a:effectLst>
            <a:softEdge rad="112500"/>
          </a:effectLst>
        </p:spPr>
      </p:pic>
    </p:spTree>
    <p:extLst>
      <p:ext uri="{BB962C8B-B14F-4D97-AF65-F5344CB8AC3E}">
        <p14:creationId xmlns:p14="http://schemas.microsoft.com/office/powerpoint/2010/main" val="198465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standing in front of a crowd&#10;&#10;Description generated with high confidence">
            <a:extLst>
              <a:ext uri="{FF2B5EF4-FFF2-40B4-BE49-F238E27FC236}">
                <a16:creationId xmlns:a16="http://schemas.microsoft.com/office/drawing/2014/main" id="{5BDA3136-71D3-4A83-BEC1-1F351D8468B2}"/>
              </a:ext>
            </a:extLst>
          </p:cNvPr>
          <p:cNvPicPr>
            <a:picLocks noChangeAspect="1"/>
          </p:cNvPicPr>
          <p:nvPr/>
        </p:nvPicPr>
        <p:blipFill rotWithShape="1">
          <a:blip r:embed="rId2">
            <a:extLst>
              <a:ext uri="{28A0092B-C50C-407E-A947-70E740481C1C}">
                <a14:useLocalDpi xmlns:a14="http://schemas.microsoft.com/office/drawing/2010/main" val="0"/>
              </a:ext>
            </a:extLst>
          </a:blip>
          <a:srcRect l="18104" r="10993" b="1"/>
          <a:stretch/>
        </p:blipFill>
        <p:spPr>
          <a:xfrm>
            <a:off x="643467" y="555139"/>
            <a:ext cx="10905066" cy="4806334"/>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a:t>
            </a:fld>
            <a:endParaRPr lang="en-US" sz="1800" dirty="0"/>
          </a:p>
        </p:txBody>
      </p:sp>
      <p:sp>
        <p:nvSpPr>
          <p:cNvPr id="9" name="TextBox 8">
            <a:extLst>
              <a:ext uri="{FF2B5EF4-FFF2-40B4-BE49-F238E27FC236}">
                <a16:creationId xmlns:a16="http://schemas.microsoft.com/office/drawing/2014/main" id="{0EDEE1DF-F969-47DE-96E8-0614B80F9CE8}"/>
              </a:ext>
            </a:extLst>
          </p:cNvPr>
          <p:cNvSpPr txBox="1"/>
          <p:nvPr/>
        </p:nvSpPr>
        <p:spPr>
          <a:xfrm>
            <a:off x="770217" y="4830786"/>
            <a:ext cx="4632953" cy="369332"/>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30 members (2013) – 2500 members (2017) </a:t>
            </a:r>
          </a:p>
        </p:txBody>
      </p:sp>
    </p:spTree>
    <p:extLst>
      <p:ext uri="{BB962C8B-B14F-4D97-AF65-F5344CB8AC3E}">
        <p14:creationId xmlns:p14="http://schemas.microsoft.com/office/powerpoint/2010/main" val="3074765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30</a:t>
            </a:fld>
            <a:endParaRPr lang="en-US" sz="1800" dirty="0"/>
          </a:p>
        </p:txBody>
      </p:sp>
      <p:pic>
        <p:nvPicPr>
          <p:cNvPr id="3" name="Picture 2" descr="A close up of a sign&#10;&#10;Description generated with high confidence">
            <a:extLst>
              <a:ext uri="{FF2B5EF4-FFF2-40B4-BE49-F238E27FC236}">
                <a16:creationId xmlns:a16="http://schemas.microsoft.com/office/drawing/2014/main" id="{BA402445-9DA4-457D-8E3D-2B495BA284C6}"/>
              </a:ext>
            </a:extLst>
          </p:cNvPr>
          <p:cNvPicPr>
            <a:picLocks noChangeAspect="1"/>
          </p:cNvPicPr>
          <p:nvPr/>
        </p:nvPicPr>
        <p:blipFill rotWithShape="1">
          <a:blip r:embed="rId3">
            <a:extLst>
              <a:ext uri="{28A0092B-C50C-407E-A947-70E740481C1C}">
                <a14:useLocalDpi xmlns:a14="http://schemas.microsoft.com/office/drawing/2010/main" val="0"/>
              </a:ext>
            </a:extLst>
          </a:blip>
          <a:srcRect l="15816" t="12506" r="15816" b="10217"/>
          <a:stretch/>
        </p:blipFill>
        <p:spPr>
          <a:xfrm rot="5400000">
            <a:off x="1598948" y="1135297"/>
            <a:ext cx="4587678" cy="3859615"/>
          </a:xfrm>
          <a:prstGeom prst="rect">
            <a:avLst/>
          </a:prstGeom>
          <a:ln>
            <a:noFill/>
          </a:ln>
          <a:effectLst>
            <a:softEdge rad="112500"/>
          </a:effectLst>
        </p:spPr>
      </p:pic>
      <p:pic>
        <p:nvPicPr>
          <p:cNvPr id="6" name="Picture 5" descr="A picture containing wall&#10;&#10;Description generated with very high confidence">
            <a:extLst>
              <a:ext uri="{FF2B5EF4-FFF2-40B4-BE49-F238E27FC236}">
                <a16:creationId xmlns:a16="http://schemas.microsoft.com/office/drawing/2014/main" id="{C134043D-4909-4D24-B3C7-C1028C586AB6}"/>
              </a:ext>
            </a:extLst>
          </p:cNvPr>
          <p:cNvPicPr>
            <a:picLocks noChangeAspect="1"/>
          </p:cNvPicPr>
          <p:nvPr/>
        </p:nvPicPr>
        <p:blipFill rotWithShape="1">
          <a:blip r:embed="rId4">
            <a:extLst>
              <a:ext uri="{28A0092B-C50C-407E-A947-70E740481C1C}">
                <a14:useLocalDpi xmlns:a14="http://schemas.microsoft.com/office/drawing/2010/main" val="0"/>
              </a:ext>
            </a:extLst>
          </a:blip>
          <a:srcRect l="-7347" t="1618" r="73931" b="4173"/>
          <a:stretch/>
        </p:blipFill>
        <p:spPr>
          <a:xfrm>
            <a:off x="6194738" y="0"/>
            <a:ext cx="2944671" cy="5823176"/>
          </a:xfrm>
          <a:prstGeom prst="rect">
            <a:avLst/>
          </a:prstGeom>
          <a:ln>
            <a:noFill/>
          </a:ln>
          <a:effectLst>
            <a:softEdge rad="112500"/>
          </a:effectLst>
        </p:spPr>
      </p:pic>
    </p:spTree>
    <p:extLst>
      <p:ext uri="{BB962C8B-B14F-4D97-AF65-F5344CB8AC3E}">
        <p14:creationId xmlns:p14="http://schemas.microsoft.com/office/powerpoint/2010/main" val="1892545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31</a:t>
            </a:fld>
            <a:endParaRPr lang="en-US" sz="1800" dirty="0"/>
          </a:p>
        </p:txBody>
      </p:sp>
      <p:pic>
        <p:nvPicPr>
          <p:cNvPr id="10" name="Picture 9">
            <a:extLst>
              <a:ext uri="{FF2B5EF4-FFF2-40B4-BE49-F238E27FC236}">
                <a16:creationId xmlns:a16="http://schemas.microsoft.com/office/drawing/2014/main" id="{71DD72BE-C243-4353-A76F-B208621A0592}"/>
              </a:ext>
            </a:extLst>
          </p:cNvPr>
          <p:cNvPicPr>
            <a:picLocks noChangeAspect="1"/>
          </p:cNvPicPr>
          <p:nvPr/>
        </p:nvPicPr>
        <p:blipFill>
          <a:blip r:embed="rId3"/>
          <a:stretch>
            <a:fillRect/>
          </a:stretch>
        </p:blipFill>
        <p:spPr>
          <a:xfrm>
            <a:off x="6319011" y="548396"/>
            <a:ext cx="4527709" cy="4819819"/>
          </a:xfrm>
          <a:prstGeom prst="rect">
            <a:avLst/>
          </a:prstGeom>
        </p:spPr>
      </p:pic>
      <p:pic>
        <p:nvPicPr>
          <p:cNvPr id="11" name="Picture 10">
            <a:extLst>
              <a:ext uri="{FF2B5EF4-FFF2-40B4-BE49-F238E27FC236}">
                <a16:creationId xmlns:a16="http://schemas.microsoft.com/office/drawing/2014/main" id="{32764EBA-867F-4987-886C-79F98D55F386}"/>
              </a:ext>
            </a:extLst>
          </p:cNvPr>
          <p:cNvPicPr>
            <a:picLocks noChangeAspect="1"/>
          </p:cNvPicPr>
          <p:nvPr/>
        </p:nvPicPr>
        <p:blipFill>
          <a:blip r:embed="rId4"/>
          <a:stretch>
            <a:fillRect/>
          </a:stretch>
        </p:blipFill>
        <p:spPr>
          <a:xfrm>
            <a:off x="1345280" y="275656"/>
            <a:ext cx="3863479" cy="5268380"/>
          </a:xfrm>
          <a:prstGeom prst="rect">
            <a:avLst/>
          </a:prstGeom>
        </p:spPr>
      </p:pic>
    </p:spTree>
    <p:extLst>
      <p:ext uri="{BB962C8B-B14F-4D97-AF65-F5344CB8AC3E}">
        <p14:creationId xmlns:p14="http://schemas.microsoft.com/office/powerpoint/2010/main" val="1985833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32</a:t>
            </a:fld>
            <a:endParaRPr lang="en-US" sz="1800" dirty="0"/>
          </a:p>
        </p:txBody>
      </p:sp>
      <p:pic>
        <p:nvPicPr>
          <p:cNvPr id="19" name="Picture 2" descr="Image result for newport cigarette ad">
            <a:extLst>
              <a:ext uri="{FF2B5EF4-FFF2-40B4-BE49-F238E27FC236}">
                <a16:creationId xmlns:a16="http://schemas.microsoft.com/office/drawing/2014/main" id="{83FF1A27-A6BA-45EB-8552-3D110DED6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659" y="143887"/>
            <a:ext cx="3993251" cy="56797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lated image">
            <a:extLst>
              <a:ext uri="{FF2B5EF4-FFF2-40B4-BE49-F238E27FC236}">
                <a16:creationId xmlns:a16="http://schemas.microsoft.com/office/drawing/2014/main" id="{461B8680-17E9-403C-BEB6-86C57778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090" y="241800"/>
            <a:ext cx="4117015" cy="548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0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33</a:t>
            </a:fld>
            <a:endParaRPr lang="en-US" sz="1800" dirty="0"/>
          </a:p>
        </p:txBody>
      </p:sp>
      <p:pic>
        <p:nvPicPr>
          <p:cNvPr id="12" name="Picture 11">
            <a:extLst>
              <a:ext uri="{FF2B5EF4-FFF2-40B4-BE49-F238E27FC236}">
                <a16:creationId xmlns:a16="http://schemas.microsoft.com/office/drawing/2014/main" id="{768ACC1E-20A0-460F-B5A9-FA4490F4B6A3}"/>
              </a:ext>
            </a:extLst>
          </p:cNvPr>
          <p:cNvPicPr>
            <a:picLocks noChangeAspect="1"/>
          </p:cNvPicPr>
          <p:nvPr/>
        </p:nvPicPr>
        <p:blipFill rotWithShape="1">
          <a:blip r:embed="rId3"/>
          <a:srcRect t="6594" b="9222"/>
          <a:stretch/>
        </p:blipFill>
        <p:spPr>
          <a:xfrm>
            <a:off x="591379" y="130266"/>
            <a:ext cx="5372100" cy="3391787"/>
          </a:xfrm>
          <a:prstGeom prst="rect">
            <a:avLst/>
          </a:prstGeom>
        </p:spPr>
      </p:pic>
      <p:pic>
        <p:nvPicPr>
          <p:cNvPr id="13" name="Picture 4" descr="Image result for blu e cigarette ad mccarthy">
            <a:extLst>
              <a:ext uri="{FF2B5EF4-FFF2-40B4-BE49-F238E27FC236}">
                <a16:creationId xmlns:a16="http://schemas.microsoft.com/office/drawing/2014/main" id="{1DA845E1-050E-48BD-81D0-32FA294DE0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354" r="18273"/>
          <a:stretch/>
        </p:blipFill>
        <p:spPr bwMode="auto">
          <a:xfrm>
            <a:off x="172865" y="2720482"/>
            <a:ext cx="3047886" cy="30106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68329D5-23C8-419D-80B9-2B112007D545}"/>
              </a:ext>
            </a:extLst>
          </p:cNvPr>
          <p:cNvPicPr>
            <a:picLocks noChangeAspect="1"/>
          </p:cNvPicPr>
          <p:nvPr/>
        </p:nvPicPr>
        <p:blipFill>
          <a:blip r:embed="rId5"/>
          <a:stretch>
            <a:fillRect/>
          </a:stretch>
        </p:blipFill>
        <p:spPr>
          <a:xfrm>
            <a:off x="6982093" y="331281"/>
            <a:ext cx="4314632" cy="5335761"/>
          </a:xfrm>
          <a:prstGeom prst="rect">
            <a:avLst/>
          </a:prstGeom>
        </p:spPr>
      </p:pic>
    </p:spTree>
    <p:extLst>
      <p:ext uri="{BB962C8B-B14F-4D97-AF65-F5344CB8AC3E}">
        <p14:creationId xmlns:p14="http://schemas.microsoft.com/office/powerpoint/2010/main" val="40844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34</a:t>
            </a:fld>
            <a:endParaRPr lang="en-US" sz="1800" dirty="0"/>
          </a:p>
        </p:txBody>
      </p:sp>
      <p:sp>
        <p:nvSpPr>
          <p:cNvPr id="5" name="Rectangle 4">
            <a:extLst>
              <a:ext uri="{FF2B5EF4-FFF2-40B4-BE49-F238E27FC236}">
                <a16:creationId xmlns:a16="http://schemas.microsoft.com/office/drawing/2014/main" id="{8905001F-3D05-443C-96E8-F7FA5DBC6E9A}"/>
              </a:ext>
            </a:extLst>
          </p:cNvPr>
          <p:cNvSpPr/>
          <p:nvPr/>
        </p:nvSpPr>
        <p:spPr>
          <a:xfrm>
            <a:off x="223871" y="125619"/>
            <a:ext cx="11744258" cy="5632311"/>
          </a:xfrm>
          <a:prstGeom prst="rect">
            <a:avLst/>
          </a:prstGeom>
        </p:spPr>
        <p:txBody>
          <a:bodyPr wrap="square">
            <a:spAutoFit/>
          </a:bodyPr>
          <a:lstStyle/>
          <a:p>
            <a:r>
              <a:rPr lang="en-US" sz="4000" b="1" dirty="0">
                <a:latin typeface="+mj-lt"/>
              </a:rPr>
              <a:t>TIPS: </a:t>
            </a:r>
          </a:p>
          <a:p>
            <a:r>
              <a:rPr lang="en-US" sz="4000" b="1" dirty="0">
                <a:latin typeface="+mj-lt"/>
              </a:rPr>
              <a:t>*Know your New Products </a:t>
            </a:r>
          </a:p>
          <a:p>
            <a:r>
              <a:rPr lang="en-US" sz="4000" b="1" dirty="0">
                <a:latin typeface="+mj-lt"/>
              </a:rPr>
              <a:t>*Know the brands/types of ESD</a:t>
            </a:r>
          </a:p>
          <a:p>
            <a:r>
              <a:rPr lang="en-US" sz="4000" b="1" dirty="0">
                <a:latin typeface="+mj-lt"/>
              </a:rPr>
              <a:t>*Know the HISTORY of the ESD, company names</a:t>
            </a:r>
          </a:p>
          <a:p>
            <a:r>
              <a:rPr lang="en-US" sz="4000" b="1" dirty="0">
                <a:latin typeface="+mj-lt"/>
              </a:rPr>
              <a:t>*Know your tobacco advertising</a:t>
            </a:r>
          </a:p>
          <a:p>
            <a:r>
              <a:rPr lang="en-US" sz="4000" b="1" dirty="0">
                <a:latin typeface="+mj-lt"/>
              </a:rPr>
              <a:t>*Know your industry documents</a:t>
            </a:r>
          </a:p>
          <a:p>
            <a:r>
              <a:rPr lang="en-US" sz="4000" b="1" dirty="0">
                <a:latin typeface="+mj-lt"/>
              </a:rPr>
              <a:t>*Know traditional TOBACCO products</a:t>
            </a:r>
          </a:p>
          <a:p>
            <a:r>
              <a:rPr lang="en-US" sz="4000" b="1" dirty="0">
                <a:latin typeface="+mj-lt"/>
              </a:rPr>
              <a:t>*Know your audience </a:t>
            </a:r>
          </a:p>
          <a:p>
            <a:r>
              <a:rPr lang="en-US" sz="4000" b="1" dirty="0">
                <a:latin typeface="+mj-lt"/>
              </a:rPr>
              <a:t>*Know your Community/State and the Mapper</a:t>
            </a:r>
          </a:p>
        </p:txBody>
      </p:sp>
    </p:spTree>
    <p:extLst>
      <p:ext uri="{BB962C8B-B14F-4D97-AF65-F5344CB8AC3E}">
        <p14:creationId xmlns:p14="http://schemas.microsoft.com/office/powerpoint/2010/main" val="3736532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D4F9F5-1644-4022-B204-C4DA07D0E345}"/>
              </a:ext>
            </a:extLst>
          </p:cNvPr>
          <p:cNvSpPr>
            <a:spLocks noGrp="1"/>
          </p:cNvSpPr>
          <p:nvPr>
            <p:ph type="ctrTitle"/>
          </p:nvPr>
        </p:nvSpPr>
        <p:spPr>
          <a:xfrm>
            <a:off x="4137101" y="965199"/>
            <a:ext cx="7315197" cy="4927601"/>
          </a:xfrm>
        </p:spPr>
        <p:txBody>
          <a:bodyPr anchor="ctr">
            <a:normAutofit/>
          </a:bodyPr>
          <a:lstStyle/>
          <a:p>
            <a:pPr algn="l"/>
            <a:r>
              <a:rPr lang="en-US" sz="5400" dirty="0">
                <a:solidFill>
                  <a:schemeClr val="tx1">
                    <a:lumMod val="85000"/>
                    <a:lumOff val="15000"/>
                  </a:schemeClr>
                </a:solidFill>
              </a:rPr>
              <a:t>Questions &amp; Answers</a:t>
            </a:r>
          </a:p>
        </p:txBody>
      </p:sp>
    </p:spTree>
    <p:extLst>
      <p:ext uri="{BB962C8B-B14F-4D97-AF65-F5344CB8AC3E}">
        <p14:creationId xmlns:p14="http://schemas.microsoft.com/office/powerpoint/2010/main" val="289144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4</a:t>
            </a:fld>
            <a:endParaRPr lang="en-US" sz="1800" dirty="0"/>
          </a:p>
        </p:txBody>
      </p:sp>
      <p:sp>
        <p:nvSpPr>
          <p:cNvPr id="2" name="TextBox 1">
            <a:extLst>
              <a:ext uri="{FF2B5EF4-FFF2-40B4-BE49-F238E27FC236}">
                <a16:creationId xmlns:a16="http://schemas.microsoft.com/office/drawing/2014/main" id="{E8B4F76B-18D2-4E0B-8FA7-42984CFE0130}"/>
              </a:ext>
            </a:extLst>
          </p:cNvPr>
          <p:cNvSpPr txBox="1"/>
          <p:nvPr/>
        </p:nvSpPr>
        <p:spPr>
          <a:xfrm>
            <a:off x="3145918" y="5560124"/>
            <a:ext cx="5807578" cy="307777"/>
          </a:xfrm>
          <a:prstGeom prst="rect">
            <a:avLst/>
          </a:prstGeom>
          <a:noFill/>
        </p:spPr>
        <p:txBody>
          <a:bodyPr wrap="square" rtlCol="0">
            <a:spAutoFit/>
          </a:bodyPr>
          <a:lstStyle/>
          <a:p>
            <a:r>
              <a:rPr lang="en-US" sz="1400" dirty="0"/>
              <a:t>"Family Fare Powerwall" Taken May 6, 2016, in Chapel Hill, NC by Kurt </a:t>
            </a:r>
            <a:r>
              <a:rPr lang="en-US" sz="1400" dirty="0" err="1"/>
              <a:t>Ribisl</a:t>
            </a:r>
            <a:endParaRPr lang="en-US" sz="1400" dirty="0"/>
          </a:p>
        </p:txBody>
      </p:sp>
      <p:pic>
        <p:nvPicPr>
          <p:cNvPr id="5" name="Picture 4" descr="A picture containing indoor, shelf, book, wall&#10;&#10;Description generated with very high confidence">
            <a:extLst>
              <a:ext uri="{FF2B5EF4-FFF2-40B4-BE49-F238E27FC236}">
                <a16:creationId xmlns:a16="http://schemas.microsoft.com/office/drawing/2014/main" id="{D91485BF-FF9B-4003-B88B-D92D1BE41FC0}"/>
              </a:ext>
            </a:extLst>
          </p:cNvPr>
          <p:cNvPicPr>
            <a:picLocks noChangeAspect="1"/>
          </p:cNvPicPr>
          <p:nvPr/>
        </p:nvPicPr>
        <p:blipFill rotWithShape="1">
          <a:blip r:embed="rId4">
            <a:extLst>
              <a:ext uri="{28A0092B-C50C-407E-A947-70E740481C1C}">
                <a14:useLocalDpi xmlns:a14="http://schemas.microsoft.com/office/drawing/2010/main" val="0"/>
              </a:ext>
            </a:extLst>
          </a:blip>
          <a:srcRect t="3658" b="10267"/>
          <a:stretch/>
        </p:blipFill>
        <p:spPr>
          <a:xfrm>
            <a:off x="1717727" y="6181"/>
            <a:ext cx="8663961" cy="5593165"/>
          </a:xfrm>
          <a:prstGeom prst="rect">
            <a:avLst/>
          </a:prstGeom>
          <a:ln>
            <a:noFill/>
          </a:ln>
          <a:effectLst>
            <a:softEdge rad="112500"/>
          </a:effectLst>
        </p:spPr>
      </p:pic>
    </p:spTree>
    <p:extLst>
      <p:ext uri="{BB962C8B-B14F-4D97-AF65-F5344CB8AC3E}">
        <p14:creationId xmlns:p14="http://schemas.microsoft.com/office/powerpoint/2010/main" val="109904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5</a:t>
            </a:fld>
            <a:endParaRPr lang="en-US" sz="1800" dirty="0"/>
          </a:p>
        </p:txBody>
      </p:sp>
      <p:pic>
        <p:nvPicPr>
          <p:cNvPr id="10" name="Content Placeholder 7">
            <a:extLst>
              <a:ext uri="{FF2B5EF4-FFF2-40B4-BE49-F238E27FC236}">
                <a16:creationId xmlns:a16="http://schemas.microsoft.com/office/drawing/2014/main" id="{CCB74540-51B8-4BD3-BC46-29617ECC01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139" r="8914"/>
          <a:stretch/>
        </p:blipFill>
        <p:spPr>
          <a:xfrm>
            <a:off x="1615547" y="632209"/>
            <a:ext cx="9275015" cy="43425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8AD211BD-6FE0-4840-BC53-0705639CE126}"/>
              </a:ext>
            </a:extLst>
          </p:cNvPr>
          <p:cNvSpPr txBox="1"/>
          <p:nvPr/>
        </p:nvSpPr>
        <p:spPr>
          <a:xfrm>
            <a:off x="1218121" y="5076142"/>
            <a:ext cx="4632953" cy="369332"/>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Legacy Youth Leadership Institute, July 2013</a:t>
            </a:r>
          </a:p>
        </p:txBody>
      </p:sp>
    </p:spTree>
    <p:extLst>
      <p:ext uri="{BB962C8B-B14F-4D97-AF65-F5344CB8AC3E}">
        <p14:creationId xmlns:p14="http://schemas.microsoft.com/office/powerpoint/2010/main" val="231217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6</a:t>
            </a:fld>
            <a:endParaRPr lang="en-US" sz="1800" dirty="0"/>
          </a:p>
        </p:txBody>
      </p:sp>
      <p:pic>
        <p:nvPicPr>
          <p:cNvPr id="5" name="Picture 4">
            <a:extLst>
              <a:ext uri="{FF2B5EF4-FFF2-40B4-BE49-F238E27FC236}">
                <a16:creationId xmlns:a16="http://schemas.microsoft.com/office/drawing/2014/main" id="{0B4C6589-0C05-4930-8A52-15B8206545B7}"/>
              </a:ext>
            </a:extLst>
          </p:cNvPr>
          <p:cNvPicPr>
            <a:picLocks noChangeAspect="1"/>
          </p:cNvPicPr>
          <p:nvPr/>
        </p:nvPicPr>
        <p:blipFill rotWithShape="1">
          <a:blip r:embed="rId3"/>
          <a:srcRect l="31277" t="15527" r="32223" b="10560"/>
          <a:stretch/>
        </p:blipFill>
        <p:spPr>
          <a:xfrm>
            <a:off x="77225" y="202025"/>
            <a:ext cx="4005073" cy="5068913"/>
          </a:xfrm>
          <a:prstGeom prst="rect">
            <a:avLst/>
          </a:prstGeom>
        </p:spPr>
      </p:pic>
      <p:pic>
        <p:nvPicPr>
          <p:cNvPr id="6" name="Picture 5">
            <a:extLst>
              <a:ext uri="{FF2B5EF4-FFF2-40B4-BE49-F238E27FC236}">
                <a16:creationId xmlns:a16="http://schemas.microsoft.com/office/drawing/2014/main" id="{F5980A48-3531-450C-A17C-34DECF79DDA2}"/>
              </a:ext>
            </a:extLst>
          </p:cNvPr>
          <p:cNvPicPr>
            <a:picLocks noChangeAspect="1"/>
          </p:cNvPicPr>
          <p:nvPr/>
        </p:nvPicPr>
        <p:blipFill rotWithShape="1">
          <a:blip r:embed="rId4"/>
          <a:srcRect l="31810" t="12517" r="32503" b="13571"/>
          <a:stretch/>
        </p:blipFill>
        <p:spPr>
          <a:xfrm>
            <a:off x="4193841" y="202025"/>
            <a:ext cx="3915863" cy="5068913"/>
          </a:xfrm>
          <a:prstGeom prst="rect">
            <a:avLst/>
          </a:prstGeom>
        </p:spPr>
      </p:pic>
      <p:pic>
        <p:nvPicPr>
          <p:cNvPr id="7" name="Picture 6">
            <a:extLst>
              <a:ext uri="{FF2B5EF4-FFF2-40B4-BE49-F238E27FC236}">
                <a16:creationId xmlns:a16="http://schemas.microsoft.com/office/drawing/2014/main" id="{AAB85733-7663-4EC5-A65E-8B997616C0F2}"/>
              </a:ext>
            </a:extLst>
          </p:cNvPr>
          <p:cNvPicPr>
            <a:picLocks noChangeAspect="1"/>
          </p:cNvPicPr>
          <p:nvPr/>
        </p:nvPicPr>
        <p:blipFill rotWithShape="1">
          <a:blip r:embed="rId5"/>
          <a:srcRect l="36212" t="27143" r="37368" b="17746"/>
          <a:stretch/>
        </p:blipFill>
        <p:spPr>
          <a:xfrm>
            <a:off x="8206834" y="202025"/>
            <a:ext cx="3888036" cy="5068913"/>
          </a:xfrm>
          <a:prstGeom prst="rect">
            <a:avLst/>
          </a:prstGeom>
        </p:spPr>
      </p:pic>
    </p:spTree>
    <p:extLst>
      <p:ext uri="{BB962C8B-B14F-4D97-AF65-F5344CB8AC3E}">
        <p14:creationId xmlns:p14="http://schemas.microsoft.com/office/powerpoint/2010/main" val="262980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7</a:t>
            </a:fld>
            <a:endParaRPr lang="en-US" sz="1800" dirty="0"/>
          </a:p>
        </p:txBody>
      </p:sp>
      <p:pic>
        <p:nvPicPr>
          <p:cNvPr id="2" name="Picture 1">
            <a:extLst>
              <a:ext uri="{FF2B5EF4-FFF2-40B4-BE49-F238E27FC236}">
                <a16:creationId xmlns:a16="http://schemas.microsoft.com/office/drawing/2014/main" id="{3B3CC38F-84AE-4662-9E16-297003FBB7D8}"/>
              </a:ext>
            </a:extLst>
          </p:cNvPr>
          <p:cNvPicPr>
            <a:picLocks noChangeAspect="1"/>
          </p:cNvPicPr>
          <p:nvPr/>
        </p:nvPicPr>
        <p:blipFill>
          <a:blip r:embed="rId3"/>
          <a:stretch>
            <a:fillRect/>
          </a:stretch>
        </p:blipFill>
        <p:spPr>
          <a:xfrm>
            <a:off x="-276565" y="117189"/>
            <a:ext cx="6762425" cy="3892171"/>
          </a:xfrm>
          <a:prstGeom prst="rect">
            <a:avLst/>
          </a:prstGeom>
        </p:spPr>
      </p:pic>
      <p:pic>
        <p:nvPicPr>
          <p:cNvPr id="13" name="Picture 2">
            <a:extLst>
              <a:ext uri="{FF2B5EF4-FFF2-40B4-BE49-F238E27FC236}">
                <a16:creationId xmlns:a16="http://schemas.microsoft.com/office/drawing/2014/main" id="{772DF8F3-3920-4EB6-BF9D-14BCE25283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47" t="37220" r="47387" b="20290"/>
          <a:stretch/>
        </p:blipFill>
        <p:spPr bwMode="auto">
          <a:xfrm>
            <a:off x="6485860" y="1312482"/>
            <a:ext cx="4896373" cy="3820355"/>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B4B069E2-4A6C-4294-9332-5A83199978B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 t="10758" r="61317" b="65816"/>
          <a:stretch/>
        </p:blipFill>
        <p:spPr bwMode="auto">
          <a:xfrm>
            <a:off x="3104647" y="3876156"/>
            <a:ext cx="3783736" cy="183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00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dirty="0">
                <a:solidFill>
                  <a:schemeClr val="tx1">
                    <a:lumMod val="65000"/>
                    <a:lumOff val="35000"/>
                  </a:schemeClr>
                </a:solidFill>
              </a:rPr>
              <a:t>Robbyn Duchow, RD Consulting</a:t>
            </a: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8</a:t>
            </a:fld>
            <a:endParaRPr lang="en-US" sz="1800" dirty="0"/>
          </a:p>
        </p:txBody>
      </p:sp>
      <p:pic>
        <p:nvPicPr>
          <p:cNvPr id="5" name="Picture 4">
            <a:extLst>
              <a:ext uri="{FF2B5EF4-FFF2-40B4-BE49-F238E27FC236}">
                <a16:creationId xmlns:a16="http://schemas.microsoft.com/office/drawing/2014/main" id="{2ADEC701-5229-45F7-96C3-82A766D235B6}"/>
              </a:ext>
            </a:extLst>
          </p:cNvPr>
          <p:cNvPicPr>
            <a:picLocks noChangeAspect="1"/>
          </p:cNvPicPr>
          <p:nvPr/>
        </p:nvPicPr>
        <p:blipFill rotWithShape="1">
          <a:blip r:embed="rId3"/>
          <a:srcRect l="1228" t="8373" r="1292" b="8331"/>
          <a:stretch/>
        </p:blipFill>
        <p:spPr>
          <a:xfrm>
            <a:off x="829339" y="102064"/>
            <a:ext cx="10696354" cy="5712483"/>
          </a:xfrm>
          <a:prstGeom prst="rect">
            <a:avLst/>
          </a:prstGeom>
        </p:spPr>
      </p:pic>
    </p:spTree>
    <p:extLst>
      <p:ext uri="{BB962C8B-B14F-4D97-AF65-F5344CB8AC3E}">
        <p14:creationId xmlns:p14="http://schemas.microsoft.com/office/powerpoint/2010/main" val="277712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916612"/>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4B9CF2-DCBF-4740-8985-0CF91CE70750}"/>
              </a:ext>
            </a:extLst>
          </p:cNvPr>
          <p:cNvSpPr/>
          <p:nvPr/>
        </p:nvSpPr>
        <p:spPr>
          <a:xfrm>
            <a:off x="0" y="5916168"/>
            <a:ext cx="12192000" cy="9418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0731DC-2594-405C-8310-877E04A84F68}"/>
              </a:ext>
            </a:extLst>
          </p:cNvPr>
          <p:cNvSpPr txBox="1"/>
          <p:nvPr/>
        </p:nvSpPr>
        <p:spPr>
          <a:xfrm>
            <a:off x="1019488" y="6286641"/>
            <a:ext cx="5030220" cy="369332"/>
          </a:xfrm>
          <a:prstGeom prst="rect">
            <a:avLst/>
          </a:prstGeom>
          <a:noFill/>
        </p:spPr>
        <p:txBody>
          <a:bodyPr wrap="square" rtlCol="0">
            <a:spAutoFit/>
          </a:bodyPr>
          <a:lstStyle/>
          <a:p>
            <a:r>
              <a:rPr lang="en-US">
                <a:solidFill>
                  <a:schemeClr val="tx1">
                    <a:lumMod val="65000"/>
                    <a:lumOff val="35000"/>
                  </a:schemeClr>
                </a:solidFill>
              </a:rPr>
              <a:t>Robbyn Duchow, RD Consulting</a:t>
            </a:r>
            <a:endParaRPr lang="en-US" dirty="0">
              <a:solidFill>
                <a:schemeClr val="tx1">
                  <a:lumMod val="65000"/>
                  <a:lumOff val="35000"/>
                </a:schemeClr>
              </a:solidFill>
            </a:endParaRPr>
          </a:p>
        </p:txBody>
      </p:sp>
      <p:pic>
        <p:nvPicPr>
          <p:cNvPr id="17" name="Picture 16">
            <a:extLst>
              <a:ext uri="{FF2B5EF4-FFF2-40B4-BE49-F238E27FC236}">
                <a16:creationId xmlns:a16="http://schemas.microsoft.com/office/drawing/2014/main" id="{F6FE15CE-592C-4A73-B89F-4C2DA6DB9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65" y="5963234"/>
            <a:ext cx="837028" cy="837028"/>
          </a:xfrm>
          <a:prstGeom prst="rect">
            <a:avLst/>
          </a:prstGeom>
        </p:spPr>
      </p:pic>
      <p:cxnSp>
        <p:nvCxnSpPr>
          <p:cNvPr id="26" name="Straight Connector 25">
            <a:extLst>
              <a:ext uri="{FF2B5EF4-FFF2-40B4-BE49-F238E27FC236}">
                <a16:creationId xmlns:a16="http://schemas.microsoft.com/office/drawing/2014/main" id="{44BEEF50-AE21-495D-B396-3009852B997F}"/>
              </a:ext>
            </a:extLst>
          </p:cNvPr>
          <p:cNvCxnSpPr/>
          <p:nvPr/>
        </p:nvCxnSpPr>
        <p:spPr>
          <a:xfrm>
            <a:off x="11082969" y="6118767"/>
            <a:ext cx="0" cy="607713"/>
          </a:xfrm>
          <a:prstGeom prst="line">
            <a:avLst/>
          </a:prstGeom>
        </p:spPr>
        <p:style>
          <a:lnRef idx="1">
            <a:schemeClr val="accent3"/>
          </a:lnRef>
          <a:fillRef idx="0">
            <a:schemeClr val="accent3"/>
          </a:fillRef>
          <a:effectRef idx="0">
            <a:schemeClr val="accent3"/>
          </a:effectRef>
          <a:fontRef idx="minor">
            <a:schemeClr val="tx1"/>
          </a:fontRef>
        </p:style>
      </p:cxnSp>
      <p:sp>
        <p:nvSpPr>
          <p:cNvPr id="28" name="Slide Number Placeholder 27">
            <a:extLst>
              <a:ext uri="{FF2B5EF4-FFF2-40B4-BE49-F238E27FC236}">
                <a16:creationId xmlns:a16="http://schemas.microsoft.com/office/drawing/2014/main" id="{CF221E08-813E-42A7-8F68-018BF038C7E9}"/>
              </a:ext>
            </a:extLst>
          </p:cNvPr>
          <p:cNvSpPr>
            <a:spLocks noGrp="1"/>
          </p:cNvSpPr>
          <p:nvPr>
            <p:ph type="sldNum" sz="quarter" idx="12"/>
          </p:nvPr>
        </p:nvSpPr>
        <p:spPr>
          <a:xfrm>
            <a:off x="9139409" y="6288744"/>
            <a:ext cx="2743200" cy="365125"/>
          </a:xfrm>
        </p:spPr>
        <p:txBody>
          <a:bodyPr/>
          <a:lstStyle/>
          <a:p>
            <a:fld id="{FFE9C0C1-1C5D-434A-B396-F9181479664F}" type="slidenum">
              <a:rPr lang="en-US" sz="1800" smtClean="0"/>
              <a:t>9</a:t>
            </a:fld>
            <a:endParaRPr lang="en-US" sz="1800" dirty="0"/>
          </a:p>
        </p:txBody>
      </p:sp>
      <p:sp>
        <p:nvSpPr>
          <p:cNvPr id="5" name="Rectangle 4">
            <a:extLst>
              <a:ext uri="{FF2B5EF4-FFF2-40B4-BE49-F238E27FC236}">
                <a16:creationId xmlns:a16="http://schemas.microsoft.com/office/drawing/2014/main" id="{8905001F-3D05-443C-96E8-F7FA5DBC6E9A}"/>
              </a:ext>
            </a:extLst>
          </p:cNvPr>
          <p:cNvSpPr/>
          <p:nvPr/>
        </p:nvSpPr>
        <p:spPr>
          <a:xfrm>
            <a:off x="729230" y="798333"/>
            <a:ext cx="11462770" cy="5016758"/>
          </a:xfrm>
          <a:prstGeom prst="rect">
            <a:avLst/>
          </a:prstGeom>
        </p:spPr>
        <p:txBody>
          <a:bodyPr wrap="square">
            <a:spAutoFit/>
          </a:bodyPr>
          <a:lstStyle/>
          <a:p>
            <a:r>
              <a:rPr lang="en-US" sz="4000" b="1" dirty="0">
                <a:latin typeface="+mj-lt"/>
              </a:rPr>
              <a:t>Q: Why focus on youth when doing POS? </a:t>
            </a:r>
          </a:p>
          <a:p>
            <a:endParaRPr lang="en-US" sz="4000" b="1" dirty="0">
              <a:latin typeface="+mj-lt"/>
            </a:endParaRPr>
          </a:p>
          <a:p>
            <a:r>
              <a:rPr lang="en-US" sz="4000" b="1" dirty="0">
                <a:latin typeface="+mj-lt"/>
              </a:rPr>
              <a:t>Q: What about the data? Don’t you want consistent data? What if youth mess up? </a:t>
            </a:r>
          </a:p>
          <a:p>
            <a:endParaRPr lang="en-US" sz="4000" b="1" dirty="0">
              <a:latin typeface="+mj-lt"/>
            </a:endParaRPr>
          </a:p>
          <a:p>
            <a:r>
              <a:rPr lang="en-US" sz="4000" b="1" dirty="0">
                <a:latin typeface="+mj-lt"/>
              </a:rPr>
              <a:t>Q: Where do I start when doing POS with Youth? </a:t>
            </a:r>
          </a:p>
          <a:p>
            <a:endParaRPr lang="en-US" sz="4000" b="1" dirty="0">
              <a:latin typeface="+mj-lt"/>
            </a:endParaRPr>
          </a:p>
          <a:p>
            <a:endParaRPr lang="en-US" sz="4000" b="1" dirty="0">
              <a:latin typeface="+mj-lt"/>
            </a:endParaRPr>
          </a:p>
        </p:txBody>
      </p:sp>
    </p:spTree>
    <p:extLst>
      <p:ext uri="{BB962C8B-B14F-4D97-AF65-F5344CB8AC3E}">
        <p14:creationId xmlns:p14="http://schemas.microsoft.com/office/powerpoint/2010/main" val="2322909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528</Words>
  <Application>Microsoft Office PowerPoint</Application>
  <PresentationFormat>Widescreen</PresentationFormat>
  <Paragraphs>102</Paragraphs>
  <Slides>35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Forte</vt:lpstr>
      <vt:lpstr>Office Theme</vt:lpstr>
      <vt:lpstr>Youth Engagement in Tobacco Control and Point of Sale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of Sale</vt:lpstr>
      <vt:lpstr>PowerPoint Presentation</vt:lpstr>
      <vt:lpstr>PowerPoint Presentation</vt:lpstr>
      <vt:lpstr>PowerPoint Presentation</vt:lpstr>
      <vt:lpstr>PowerPoint Presentation</vt:lpstr>
      <vt:lpstr>PowerPoint Presentation</vt:lpstr>
      <vt:lpstr> Electronic Smoking Devices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Electronic Smoking Devices  and Youth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Youth Engaged in Tobacco Control and Point of Sale</dc:title>
  <dc:creator>Robbyn Duchow</dc:creator>
  <cp:lastModifiedBy>Robbyn Duchow</cp:lastModifiedBy>
  <cp:revision>42</cp:revision>
  <cp:lastPrinted>2018-03-12T02:55:24Z</cp:lastPrinted>
  <dcterms:created xsi:type="dcterms:W3CDTF">2018-02-27T19:40:57Z</dcterms:created>
  <dcterms:modified xsi:type="dcterms:W3CDTF">2018-03-13T02:14:37Z</dcterms:modified>
</cp:coreProperties>
</file>